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customXml/itemProps1.xml" ContentType="application/vnd.openxmlformats-officedocument.customXmlProperties+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notesSlides/notesSlide23.xml" ContentType="application/vnd.openxmlformats-officedocument.presentationml.notesSlide+xml"/>
  <Override PartName="/ppt/notesSlides/notesSlide41.xml" ContentType="application/vnd.openxmlformats-officedocument.presentationml.notesSlide+xml"/>
  <Override PartName="/docProps/custom.xml" ContentType="application/vnd.openxmlformats-officedocument.custom-properties+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viewProps.xml" ContentType="application/vnd.openxmlformats-officedocument.presentationml.viewProps+xml"/>
  <Override PartName="/customXml/itemProps2.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notesSlides/notesSlide3.xml" ContentType="application/vnd.openxmlformats-officedocument.presentationml.notesSlide+xml"/>
  <Default Extension="bin" ContentType="application/vnd.openxmlformats-officedocument.oleObject"/>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Default Extension="vml" ContentType="application/vnd.openxmlformats-officedocument.vmlDrawing"/>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Default Extension="gif" ContentType="image/gif"/>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customXml/itemProps3.xml" ContentType="application/vnd.openxmlformats-officedocument.customXml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Default Extension="wmv" ContentType="video/x-ms-wmv"/>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theme/theme4.xml" ContentType="application/vnd.openxmlformats-officedocument.them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5" r:id="rId5"/>
  </p:sldMasterIdLst>
  <p:notesMasterIdLst>
    <p:notesMasterId r:id="rId54"/>
  </p:notesMasterIdLst>
  <p:handoutMasterIdLst>
    <p:handoutMasterId r:id="rId55"/>
  </p:handoutMasterIdLst>
  <p:sldIdLst>
    <p:sldId id="256" r:id="rId6"/>
    <p:sldId id="304" r:id="rId7"/>
    <p:sldId id="344" r:id="rId8"/>
    <p:sldId id="303" r:id="rId9"/>
    <p:sldId id="280" r:id="rId10"/>
    <p:sldId id="309" r:id="rId11"/>
    <p:sldId id="306" r:id="rId12"/>
    <p:sldId id="307" r:id="rId13"/>
    <p:sldId id="308" r:id="rId14"/>
    <p:sldId id="311" r:id="rId15"/>
    <p:sldId id="313" r:id="rId16"/>
    <p:sldId id="314" r:id="rId17"/>
    <p:sldId id="315" r:id="rId18"/>
    <p:sldId id="316" r:id="rId19"/>
    <p:sldId id="312" r:id="rId20"/>
    <p:sldId id="318" r:id="rId21"/>
    <p:sldId id="319" r:id="rId22"/>
    <p:sldId id="317" r:id="rId23"/>
    <p:sldId id="320" r:id="rId24"/>
    <p:sldId id="321" r:id="rId25"/>
    <p:sldId id="322" r:id="rId26"/>
    <p:sldId id="323" r:id="rId27"/>
    <p:sldId id="324" r:id="rId28"/>
    <p:sldId id="325" r:id="rId29"/>
    <p:sldId id="326" r:id="rId30"/>
    <p:sldId id="327" r:id="rId31"/>
    <p:sldId id="329" r:id="rId32"/>
    <p:sldId id="328" r:id="rId33"/>
    <p:sldId id="330" r:id="rId34"/>
    <p:sldId id="331" r:id="rId35"/>
    <p:sldId id="332" r:id="rId36"/>
    <p:sldId id="333" r:id="rId37"/>
    <p:sldId id="335" r:id="rId38"/>
    <p:sldId id="343" r:id="rId39"/>
    <p:sldId id="336" r:id="rId40"/>
    <p:sldId id="337" r:id="rId41"/>
    <p:sldId id="338" r:id="rId42"/>
    <p:sldId id="339" r:id="rId43"/>
    <p:sldId id="340" r:id="rId44"/>
    <p:sldId id="341" r:id="rId45"/>
    <p:sldId id="342" r:id="rId46"/>
    <p:sldId id="348" r:id="rId47"/>
    <p:sldId id="345" r:id="rId48"/>
    <p:sldId id="347" r:id="rId49"/>
    <p:sldId id="349" r:id="rId50"/>
    <p:sldId id="350" r:id="rId51"/>
    <p:sldId id="352" r:id="rId52"/>
    <p:sldId id="351" r:id="rId5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0"/>
      </p:ext>
    </p:extLst>
  </p:showPr>
  <p:clrMru>
    <a:srgbClr val="FF0000"/>
    <a:srgbClr val="F6F119"/>
    <a:srgbClr val="F64477"/>
    <a:srgbClr val="F8F8EC"/>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894" autoAdjust="0"/>
    <p:restoredTop sz="86581" autoAdjust="0"/>
  </p:normalViewPr>
  <p:slideViewPr>
    <p:cSldViewPr>
      <p:cViewPr>
        <p:scale>
          <a:sx n="60" d="100"/>
          <a:sy n="60" d="100"/>
        </p:scale>
        <p:origin x="-1050" y="-108"/>
      </p:cViewPr>
      <p:guideLst>
        <p:guide orient="horz" pos="2160"/>
        <p:guide pos="2880"/>
      </p:guideLst>
    </p:cSldViewPr>
  </p:slideViewPr>
  <p:outlineViewPr>
    <p:cViewPr>
      <p:scale>
        <a:sx n="33" d="100"/>
        <a:sy n="33" d="100"/>
      </p:scale>
      <p:origin x="48" y="540"/>
    </p:cViewPr>
  </p:outlineViewPr>
  <p:notesTextViewPr>
    <p:cViewPr>
      <p:scale>
        <a:sx n="1" d="1"/>
        <a:sy n="1" d="1"/>
      </p:scale>
      <p:origin x="0" y="0"/>
    </p:cViewPr>
  </p:notesTextViewPr>
  <p:sorterViewPr>
    <p:cViewPr>
      <p:scale>
        <a:sx n="100" d="100"/>
        <a:sy n="100" d="100"/>
      </p:scale>
      <p:origin x="0" y="8826"/>
    </p:cViewPr>
  </p:sorterViewPr>
  <p:notesViewPr>
    <p:cSldViewPr>
      <p:cViewPr varScale="1">
        <p:scale>
          <a:sx n="70" d="100"/>
          <a:sy n="70" d="100"/>
        </p:scale>
        <p:origin x="-2766" y="-108"/>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handoutMaster" Target="handoutMasters/handout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54"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presProps" Target="presProp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03975C8-DA06-4FC1-B477-EF990C106E2E}" type="datetimeFigureOut">
              <a:rPr lang="en-US" smtClean="0"/>
              <a:pPr/>
              <a:t>7/17/2012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94C5659-8FC1-45CB-A002-41CA6C9677CA}"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CB75EA8-A3BC-4DA9-88FE-E5D0723AA46F}" type="datetimeFigureOut">
              <a:rPr lang="en-US" smtClean="0"/>
              <a:pPr/>
              <a:t>7/17/2012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7F949A4-3B77-4D06-9A43-00D184F9FF8C}"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8" Type="http://schemas.openxmlformats.org/officeDocument/2006/relationships/hyperlink" Target="http://en.wikipedia.org/wiki/Hurricane_Dot_(1959)" TargetMode="External"/><Relationship Id="rId3" Type="http://schemas.openxmlformats.org/officeDocument/2006/relationships/hyperlink" Target="http://en.wikipedia.org/wiki/Eye_(cyclone)" TargetMode="External"/><Relationship Id="rId7" Type="http://schemas.openxmlformats.org/officeDocument/2006/relationships/hyperlink" Target="http://en.wikipedia.org/wiki/1982_Pacific_hurricane_season" TargetMode="External"/><Relationship Id="rId12" Type="http://schemas.openxmlformats.org/officeDocument/2006/relationships/hyperlink" Target="http://en.wikipedia.org/wiki/Florida" TargetMode="External"/><Relationship Id="rId2" Type="http://schemas.openxmlformats.org/officeDocument/2006/relationships/slide" Target="../slides/slide10.xml"/><Relationship Id="rId1" Type="http://schemas.openxmlformats.org/officeDocument/2006/relationships/notesMaster" Target="../notesMasters/notesMaster1.xml"/><Relationship Id="rId6" Type="http://schemas.openxmlformats.org/officeDocument/2006/relationships/hyperlink" Target="http://en.wikipedia.org/wiki/Hurricane_Iwa" TargetMode="External"/><Relationship Id="rId11" Type="http://schemas.openxmlformats.org/officeDocument/2006/relationships/hyperlink" Target="http://en.wikipedia.org/wiki/Hurricane_Andrew" TargetMode="External"/><Relationship Id="rId5" Type="http://schemas.openxmlformats.org/officeDocument/2006/relationships/hyperlink" Target="http://en.wikipedia.org/wiki/Saffir-Simpson_Hurricane_Scale" TargetMode="External"/><Relationship Id="rId10" Type="http://schemas.openxmlformats.org/officeDocument/2006/relationships/hyperlink" Target="http://en.wikipedia.org/wiki/United_States" TargetMode="External"/><Relationship Id="rId4" Type="http://schemas.openxmlformats.org/officeDocument/2006/relationships/hyperlink" Target="http://en.wikipedia.org/wiki/Kauai" TargetMode="External"/><Relationship Id="rId9" Type="http://schemas.openxmlformats.org/officeDocument/2006/relationships/hyperlink" Target="http://en.wikipedia.org/wiki/United_States_dollar" TargetMode="Externa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3" Type="http://schemas.openxmlformats.org/officeDocument/2006/relationships/hyperlink" Target="http://www.scd.state.hi.us/" TargetMode="External"/><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8" Type="http://schemas.openxmlformats.org/officeDocument/2006/relationships/hyperlink" Target="http://en.wikipedia.org/wiki/Sunlight" TargetMode="External"/><Relationship Id="rId3" Type="http://schemas.openxmlformats.org/officeDocument/2006/relationships/hyperlink" Target="http://en.wikipedia.org/wiki/Portmanteau" TargetMode="External"/><Relationship Id="rId7" Type="http://schemas.openxmlformats.org/officeDocument/2006/relationships/hyperlink" Target="http://en.wikipedia.org/wiki/Oxygen" TargetMode="External"/><Relationship Id="rId2" Type="http://schemas.openxmlformats.org/officeDocument/2006/relationships/slide" Target="../slides/slide8.xml"/><Relationship Id="rId1" Type="http://schemas.openxmlformats.org/officeDocument/2006/relationships/notesMaster" Target="../notesMasters/notesMaster1.xml"/><Relationship Id="rId6" Type="http://schemas.openxmlformats.org/officeDocument/2006/relationships/hyperlink" Target="http://en.wikipedia.org/wiki/Volcano" TargetMode="External"/><Relationship Id="rId5" Type="http://schemas.openxmlformats.org/officeDocument/2006/relationships/hyperlink" Target="http://en.wikipedia.org/wiki/Sulfur_dioxide" TargetMode="External"/><Relationship Id="rId10" Type="http://schemas.openxmlformats.org/officeDocument/2006/relationships/hyperlink" Target="http://en.wikipedia.org/wiki/K%C4%ABlauea" TargetMode="External"/><Relationship Id="rId4" Type="http://schemas.openxmlformats.org/officeDocument/2006/relationships/hyperlink" Target="http://en.wikipedia.org/wiki/Smog" TargetMode="External"/><Relationship Id="rId9" Type="http://schemas.openxmlformats.org/officeDocument/2006/relationships/hyperlink" Target="http://en.wikipedia.org/wiki/Hawaii_(island)" TargetMode="Externa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Aloha! </a:t>
            </a:r>
          </a:p>
          <a:p>
            <a:endParaRPr lang="en-US" baseline="0" dirty="0" smtClean="0"/>
          </a:p>
          <a:p>
            <a:r>
              <a:rPr lang="en-US" baseline="0" dirty="0" smtClean="0"/>
              <a:t>My name is _____________________.</a:t>
            </a:r>
          </a:p>
          <a:p>
            <a:endParaRPr lang="en-US" baseline="0" dirty="0" smtClean="0"/>
          </a:p>
          <a:p>
            <a:r>
              <a:rPr lang="en-US" baseline="0" dirty="0" smtClean="0"/>
              <a:t>Today, I will be speaking about Natural Disaster Preparedness.</a:t>
            </a:r>
          </a:p>
          <a:p>
            <a:endParaRPr lang="en-US" baseline="0" dirty="0" smtClean="0"/>
          </a:p>
          <a:p>
            <a:r>
              <a:rPr lang="en-US" baseline="0" dirty="0" smtClean="0"/>
              <a:t>How many of you feel prepared as of today? </a:t>
            </a:r>
            <a:r>
              <a:rPr lang="en-US" i="1" baseline="0" dirty="0" smtClean="0"/>
              <a:t>Let them raise their hands.</a:t>
            </a:r>
            <a:r>
              <a:rPr lang="en-US" baseline="0" dirty="0" smtClean="0"/>
              <a:t> </a:t>
            </a:r>
          </a:p>
          <a:p>
            <a:endParaRPr lang="en-US" baseline="0" dirty="0" smtClean="0"/>
          </a:p>
          <a:p>
            <a:r>
              <a:rPr lang="en-US" i="1" baseline="0" dirty="0" smtClean="0"/>
              <a:t>(if there are some, that ‘s good)  </a:t>
            </a:r>
          </a:p>
          <a:p>
            <a:endParaRPr lang="en-US" i="1" baseline="0" dirty="0" smtClean="0"/>
          </a:p>
          <a:p>
            <a:r>
              <a:rPr lang="en-US" i="0" baseline="0" dirty="0" smtClean="0"/>
              <a:t>For those who did not raise your hands, that’s okay. This briefing is to assist to get prepared. Thank you for being honest.</a:t>
            </a:r>
          </a:p>
          <a:p>
            <a:endParaRPr lang="en-US" baseline="0" dirty="0" smtClean="0"/>
          </a:p>
          <a:p>
            <a:r>
              <a:rPr lang="en-US" baseline="0" dirty="0" smtClean="0"/>
              <a:t>This is a leadership priority. </a:t>
            </a:r>
          </a:p>
          <a:p>
            <a:endParaRPr lang="en-US" baseline="0" dirty="0" smtClean="0"/>
          </a:p>
          <a:p>
            <a:r>
              <a:rPr lang="en-US" baseline="0" dirty="0" smtClean="0"/>
              <a:t>Keep in mind, The Hawaii National Guard is the first to be called when there’s a natural disaster in the State of Hawaii. </a:t>
            </a:r>
          </a:p>
          <a:p>
            <a:endParaRPr lang="en-US" baseline="0" dirty="0" smtClean="0"/>
          </a:p>
          <a:p>
            <a:r>
              <a:rPr lang="en-US" baseline="0" dirty="0" smtClean="0"/>
              <a:t>Let’s get ready and be prepared! </a:t>
            </a:r>
          </a:p>
          <a:p>
            <a:endParaRPr lang="en-US" baseline="0" dirty="0" smtClean="0"/>
          </a:p>
          <a:p>
            <a:r>
              <a:rPr lang="en-US" baseline="0" dirty="0" smtClean="0"/>
              <a:t>Please listen, take notes and ask question if needed.</a:t>
            </a:r>
          </a:p>
          <a:p>
            <a:endParaRPr lang="en-US" baseline="0" dirty="0" smtClean="0"/>
          </a:p>
          <a:p>
            <a:r>
              <a:rPr lang="en-US" baseline="0" dirty="0" smtClean="0"/>
              <a:t>Next slide…..</a:t>
            </a:r>
          </a:p>
          <a:p>
            <a:endParaRPr lang="en-US" dirty="0"/>
          </a:p>
        </p:txBody>
      </p:sp>
      <p:sp>
        <p:nvSpPr>
          <p:cNvPr id="4" name="Slide Number Placeholder 3"/>
          <p:cNvSpPr>
            <a:spLocks noGrp="1"/>
          </p:cNvSpPr>
          <p:nvPr>
            <p:ph type="sldNum" sz="quarter" idx="10"/>
          </p:nvPr>
        </p:nvSpPr>
        <p:spPr/>
        <p:txBody>
          <a:bodyPr/>
          <a:lstStyle/>
          <a:p>
            <a:fld id="{87F949A4-3B77-4D06-9A43-00D184F9FF8C}"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defTabSz="911225"/>
            <a:fld id="{C0F2F5C6-9880-4F28-B505-7597152B8F09}" type="slidenum">
              <a:rPr lang="en-US" smtClean="0"/>
              <a:pPr defTabSz="911225"/>
              <a:t>10</a:t>
            </a:fld>
            <a:endParaRPr lang="en-US" smtClean="0"/>
          </a:p>
        </p:txBody>
      </p:sp>
      <p:sp>
        <p:nvSpPr>
          <p:cNvPr id="5017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8132" name="Rectangle 3"/>
          <p:cNvSpPr>
            <a:spLocks noGrp="1" noChangeArrowheads="1"/>
          </p:cNvSpPr>
          <p:nvPr>
            <p:ph type="body" idx="1"/>
          </p:nvPr>
        </p:nvSpPr>
        <p:spPr>
          <a:ln/>
        </p:spPr>
        <p:txBody>
          <a:bodyPr>
            <a:normAutofit fontScale="77500" lnSpcReduction="20000"/>
          </a:bodyPr>
          <a:lstStyle/>
          <a:p>
            <a:pPr eaLnBrk="1" fontAlgn="auto" hangingPunct="1">
              <a:spcBef>
                <a:spcPct val="0"/>
              </a:spcBef>
              <a:spcAft>
                <a:spcPts val="0"/>
              </a:spcAft>
              <a:defRPr/>
            </a:pPr>
            <a:r>
              <a:rPr lang="en-US" sz="1400" dirty="0" smtClean="0"/>
              <a:t>Emergencies happen every day, all around the world.</a:t>
            </a:r>
          </a:p>
          <a:p>
            <a:pPr eaLnBrk="1" fontAlgn="auto" hangingPunct="1">
              <a:spcBef>
                <a:spcPct val="0"/>
              </a:spcBef>
              <a:spcAft>
                <a:spcPts val="0"/>
              </a:spcAft>
              <a:defRPr/>
            </a:pPr>
            <a:endParaRPr lang="en-US" sz="1400" dirty="0" smtClean="0"/>
          </a:p>
          <a:p>
            <a:pPr eaLnBrk="1" fontAlgn="auto" hangingPunct="1">
              <a:spcBef>
                <a:spcPct val="0"/>
              </a:spcBef>
              <a:spcAft>
                <a:spcPts val="0"/>
              </a:spcAft>
              <a:defRPr/>
            </a:pPr>
            <a:r>
              <a:rPr lang="en-US" sz="1400" dirty="0" smtClean="0"/>
              <a:t>And emergencies can and do occur in</a:t>
            </a:r>
            <a:r>
              <a:rPr lang="en-US" sz="1400" baseline="0" dirty="0" smtClean="0"/>
              <a:t> Hawaii, which we call home</a:t>
            </a:r>
            <a:r>
              <a:rPr lang="en-US" sz="1400" dirty="0" smtClean="0"/>
              <a:t>.</a:t>
            </a:r>
          </a:p>
          <a:p>
            <a:pPr eaLnBrk="1" fontAlgn="auto" hangingPunct="1">
              <a:spcBef>
                <a:spcPct val="0"/>
              </a:spcBef>
              <a:spcAft>
                <a:spcPts val="0"/>
              </a:spcAft>
              <a:defRPr/>
            </a:pPr>
            <a:endParaRPr lang="en-US" sz="1400" dirty="0" smtClean="0"/>
          </a:p>
          <a:p>
            <a:pPr eaLnBrk="1" fontAlgn="auto" hangingPunct="1">
              <a:spcBef>
                <a:spcPct val="0"/>
              </a:spcBef>
              <a:spcAft>
                <a:spcPts val="0"/>
              </a:spcAft>
              <a:defRPr/>
            </a:pPr>
            <a:r>
              <a:rPr lang="en-US" sz="1400" dirty="0" smtClean="0"/>
              <a:t>Here you can see the impacts of </a:t>
            </a:r>
          </a:p>
          <a:p>
            <a:pPr eaLnBrk="1" fontAlgn="auto" hangingPunct="1">
              <a:spcBef>
                <a:spcPct val="0"/>
              </a:spcBef>
              <a:spcAft>
                <a:spcPts val="0"/>
              </a:spcAft>
              <a:defRPr/>
            </a:pPr>
            <a:endParaRPr lang="en-US" sz="1400" dirty="0" smtClean="0"/>
          </a:p>
          <a:p>
            <a:pPr eaLnBrk="1" fontAlgn="auto" hangingPunct="1">
              <a:spcBef>
                <a:spcPct val="0"/>
              </a:spcBef>
              <a:spcAft>
                <a:spcPts val="0"/>
              </a:spcAft>
              <a:defRPr/>
            </a:pPr>
            <a:endParaRPr lang="en-US" sz="1400" dirty="0" smtClean="0"/>
          </a:p>
          <a:p>
            <a:pPr eaLnBrk="1" fontAlgn="auto" hangingPunct="1">
              <a:spcBef>
                <a:spcPct val="0"/>
              </a:spcBef>
              <a:spcAft>
                <a:spcPts val="0"/>
              </a:spcAft>
              <a:defRPr/>
            </a:pPr>
            <a:r>
              <a:rPr lang="en-US" sz="1400" dirty="0" smtClean="0"/>
              <a:t>In the United States, losses from flooding average more than 2.4 billion dollars a year.</a:t>
            </a:r>
          </a:p>
          <a:p>
            <a:pPr eaLnBrk="1" fontAlgn="auto" hangingPunct="1">
              <a:spcBef>
                <a:spcPct val="0"/>
              </a:spcBef>
              <a:spcAft>
                <a:spcPts val="0"/>
              </a:spcAft>
              <a:buFontTx/>
              <a:buChar char="-"/>
              <a:defRPr/>
            </a:pPr>
            <a:r>
              <a:rPr lang="en-US" sz="1400" dirty="0" smtClean="0"/>
              <a:t>(in the pictures)flooding at a Navy family housing complex in Sicily. </a:t>
            </a:r>
          </a:p>
          <a:p>
            <a:pPr eaLnBrk="1" fontAlgn="auto" hangingPunct="1">
              <a:spcBef>
                <a:spcPct val="0"/>
              </a:spcBef>
              <a:spcAft>
                <a:spcPts val="0"/>
              </a:spcAft>
              <a:defRPr/>
            </a:pPr>
            <a:endParaRPr lang="en-US" sz="1400" dirty="0" smtClean="0"/>
          </a:p>
          <a:p>
            <a:pPr eaLnBrk="1" fontAlgn="auto" hangingPunct="1">
              <a:spcBef>
                <a:spcPct val="0"/>
              </a:spcBef>
              <a:spcAft>
                <a:spcPts val="0"/>
              </a:spcAft>
              <a:defRPr/>
            </a:pPr>
            <a:r>
              <a:rPr lang="en-US" sz="1400" dirty="0" smtClean="0"/>
              <a:t>Home fires cause thousands of deaths and injuries.</a:t>
            </a:r>
          </a:p>
          <a:p>
            <a:pPr eaLnBrk="1" fontAlgn="auto" hangingPunct="1">
              <a:spcBef>
                <a:spcPct val="0"/>
              </a:spcBef>
              <a:spcAft>
                <a:spcPts val="0"/>
              </a:spcAft>
              <a:buFontTx/>
              <a:buChar char="•"/>
              <a:defRPr/>
            </a:pPr>
            <a:r>
              <a:rPr lang="en-US" sz="1400" dirty="0" smtClean="0"/>
              <a:t>(in the pictures)CA Wildfires in 2006</a:t>
            </a:r>
          </a:p>
          <a:p>
            <a:pPr eaLnBrk="1" fontAlgn="auto" hangingPunct="1">
              <a:spcBef>
                <a:spcPct val="0"/>
              </a:spcBef>
              <a:spcAft>
                <a:spcPts val="0"/>
              </a:spcAft>
              <a:buFontTx/>
              <a:buChar char="•"/>
              <a:defRPr/>
            </a:pPr>
            <a:endParaRPr lang="en-US" sz="1400" dirty="0" smtClean="0"/>
          </a:p>
          <a:p>
            <a:pPr eaLnBrk="1" fontAlgn="auto" hangingPunct="1">
              <a:spcBef>
                <a:spcPct val="0"/>
              </a:spcBef>
              <a:spcAft>
                <a:spcPts val="0"/>
              </a:spcAft>
              <a:defRPr/>
            </a:pPr>
            <a:r>
              <a:rPr lang="en-US" sz="1400" dirty="0" smtClean="0"/>
              <a:t>Hurricane Katrina stranded 60,000 people and destroyed 300,000 homes.</a:t>
            </a:r>
          </a:p>
          <a:p>
            <a:pPr eaLnBrk="1" fontAlgn="auto" hangingPunct="1">
              <a:spcBef>
                <a:spcPct val="0"/>
              </a:spcBef>
              <a:spcAft>
                <a:spcPts val="0"/>
              </a:spcAft>
              <a:buFontTx/>
              <a:buChar char="-"/>
              <a:defRPr/>
            </a:pPr>
            <a:r>
              <a:rPr lang="en-US" sz="1400" dirty="0" smtClean="0"/>
              <a:t>(in the pictures)Hurricane Katrina on the Commissary at Gulfport, Mississippi,  and</a:t>
            </a:r>
          </a:p>
          <a:p>
            <a:pPr eaLnBrk="1" fontAlgn="auto" hangingPunct="1">
              <a:spcBef>
                <a:spcPct val="0"/>
              </a:spcBef>
              <a:spcAft>
                <a:spcPts val="0"/>
              </a:spcAft>
              <a:defRPr/>
            </a:pPr>
            <a:endParaRPr lang="en-US" sz="1400" dirty="0" smtClean="0"/>
          </a:p>
          <a:p>
            <a:pPr eaLnBrk="1" fontAlgn="auto" hangingPunct="1">
              <a:spcBef>
                <a:spcPct val="0"/>
              </a:spcBef>
              <a:spcAft>
                <a:spcPts val="0"/>
              </a:spcAft>
              <a:defRPr/>
            </a:pPr>
            <a:r>
              <a:rPr lang="en-US" sz="1400" dirty="0" smtClean="0"/>
              <a:t>Terrorism deaths are on the rise worldwide.</a:t>
            </a:r>
          </a:p>
          <a:p>
            <a:pPr eaLnBrk="1" fontAlgn="auto" hangingPunct="1">
              <a:spcBef>
                <a:spcPct val="0"/>
              </a:spcBef>
              <a:spcAft>
                <a:spcPts val="0"/>
              </a:spcAft>
              <a:defRPr/>
            </a:pPr>
            <a:endParaRPr lang="en-US" sz="1400" dirty="0" smtClean="0"/>
          </a:p>
          <a:p>
            <a:pPr eaLnBrk="1" fontAlgn="auto" hangingPunct="1">
              <a:spcBef>
                <a:spcPts val="0"/>
              </a:spcBef>
              <a:spcAft>
                <a:spcPts val="0"/>
              </a:spcAft>
              <a:defRPr/>
            </a:pPr>
            <a:r>
              <a:rPr lang="en-US" sz="1400" dirty="0" smtClean="0"/>
              <a:t>Anyone recognize this </a:t>
            </a:r>
            <a:r>
              <a:rPr lang="en-US" sz="1400" dirty="0" err="1" smtClean="0"/>
              <a:t>wahine</a:t>
            </a:r>
            <a:r>
              <a:rPr lang="en-US" sz="1400" dirty="0" smtClean="0"/>
              <a:t>? </a:t>
            </a:r>
          </a:p>
          <a:p>
            <a:pPr eaLnBrk="1" fontAlgn="auto" hangingPunct="1">
              <a:spcBef>
                <a:spcPts val="0"/>
              </a:spcBef>
              <a:spcAft>
                <a:spcPts val="0"/>
              </a:spcAft>
              <a:defRPr/>
            </a:pPr>
            <a:r>
              <a:rPr lang="en-US" sz="1600" dirty="0" smtClean="0"/>
              <a:t>The </a:t>
            </a:r>
            <a:r>
              <a:rPr lang="en-US" sz="1600" dirty="0" smtClean="0">
                <a:hlinkClick r:id="rId3" tooltip="Eye (cyclone)"/>
              </a:rPr>
              <a:t>eye</a:t>
            </a:r>
            <a:r>
              <a:rPr lang="en-US" sz="1600" dirty="0" smtClean="0"/>
              <a:t> of Hurricane </a:t>
            </a:r>
            <a:r>
              <a:rPr lang="en-US" sz="1600" dirty="0" err="1" smtClean="0"/>
              <a:t>Iniki</a:t>
            </a:r>
            <a:r>
              <a:rPr lang="en-US" sz="1600" dirty="0" smtClean="0"/>
              <a:t> passed directly over the island of </a:t>
            </a:r>
            <a:r>
              <a:rPr lang="en-US" sz="1600" dirty="0" smtClean="0">
                <a:hlinkClick r:id="rId4" tooltip="Kauai"/>
              </a:rPr>
              <a:t>Kauai</a:t>
            </a:r>
            <a:r>
              <a:rPr lang="en-US" sz="1600" dirty="0" smtClean="0"/>
              <a:t> on September 11, 1992, as a Category 4 hurricane on the </a:t>
            </a:r>
            <a:r>
              <a:rPr lang="en-US" sz="1600" dirty="0" smtClean="0">
                <a:hlinkClick r:id="rId5" tooltip="Saffir-Simpson Hurricane Scale"/>
              </a:rPr>
              <a:t>Safer-Simpson Hurricane Scale</a:t>
            </a:r>
            <a:r>
              <a:rPr lang="en-US" sz="1600" dirty="0" smtClean="0"/>
              <a:t>. </a:t>
            </a:r>
          </a:p>
          <a:p>
            <a:pPr eaLnBrk="1" fontAlgn="auto" hangingPunct="1">
              <a:spcBef>
                <a:spcPts val="0"/>
              </a:spcBef>
              <a:spcAft>
                <a:spcPts val="0"/>
              </a:spcAft>
              <a:defRPr/>
            </a:pPr>
            <a:r>
              <a:rPr lang="en-US" sz="1600" dirty="0" smtClean="0"/>
              <a:t>It was the first hurricane to hit the state since </a:t>
            </a:r>
            <a:r>
              <a:rPr lang="en-US" sz="1600" dirty="0" smtClean="0">
                <a:hlinkClick r:id="rId6" tooltip="Hurricane Iwa"/>
              </a:rPr>
              <a:t>Hurricane </a:t>
            </a:r>
            <a:r>
              <a:rPr lang="en-US" sz="1600" dirty="0" err="1" smtClean="0">
                <a:hlinkClick r:id="rId6" tooltip="Hurricane Iwa"/>
              </a:rPr>
              <a:t>Iwa</a:t>
            </a:r>
            <a:r>
              <a:rPr lang="en-US" sz="1600" dirty="0" smtClean="0"/>
              <a:t> in the </a:t>
            </a:r>
            <a:r>
              <a:rPr lang="en-US" sz="1600" dirty="0" smtClean="0">
                <a:hlinkClick r:id="rId7" tooltip="1982 Pacific hurricane season"/>
              </a:rPr>
              <a:t>1982 season</a:t>
            </a:r>
            <a:r>
              <a:rPr lang="en-US" sz="1600" dirty="0" smtClean="0"/>
              <a:t>, and the first major hurricane since </a:t>
            </a:r>
            <a:r>
              <a:rPr lang="en-US" sz="1600" dirty="0" smtClean="0">
                <a:hlinkClick r:id="rId8" tooltip="Hurricane Dot (1959)"/>
              </a:rPr>
              <a:t>Hurricane Dot</a:t>
            </a:r>
            <a:r>
              <a:rPr lang="en-US" sz="1600" dirty="0" smtClean="0"/>
              <a:t> in 1959.</a:t>
            </a:r>
          </a:p>
          <a:p>
            <a:pPr eaLnBrk="1" fontAlgn="auto" hangingPunct="1">
              <a:spcBef>
                <a:spcPts val="0"/>
              </a:spcBef>
              <a:spcAft>
                <a:spcPts val="0"/>
              </a:spcAft>
              <a:defRPr/>
            </a:pPr>
            <a:r>
              <a:rPr lang="en-US" sz="1600" dirty="0" err="1" smtClean="0"/>
              <a:t>Iniki</a:t>
            </a:r>
            <a:r>
              <a:rPr lang="en-US" sz="1600" dirty="0" smtClean="0"/>
              <a:t> caused around $1.8 billion (1992 </a:t>
            </a:r>
            <a:r>
              <a:rPr lang="en-US" sz="1600" dirty="0" smtClean="0">
                <a:hlinkClick r:id="rId9" tooltip="United States dollar"/>
              </a:rPr>
              <a:t>US dollars</a:t>
            </a:r>
            <a:r>
              <a:rPr lang="en-US" sz="1600" dirty="0" smtClean="0"/>
              <a:t>) in damage and six deaths. At the time, </a:t>
            </a:r>
            <a:r>
              <a:rPr lang="en-US" sz="1600" dirty="0" err="1" smtClean="0"/>
              <a:t>Iniki</a:t>
            </a:r>
            <a:r>
              <a:rPr lang="en-US" sz="1600" dirty="0" smtClean="0"/>
              <a:t> was among the costliest </a:t>
            </a:r>
            <a:r>
              <a:rPr lang="en-US" sz="1600" dirty="0" smtClean="0">
                <a:hlinkClick r:id="rId10" tooltip="United States"/>
              </a:rPr>
              <a:t>United States</a:t>
            </a:r>
            <a:r>
              <a:rPr lang="en-US" sz="1600" dirty="0" smtClean="0"/>
              <a:t> hurricanes, and it remains one of the costliest hurricanes on record in the eastern Pacific. The storm struck just weeks after </a:t>
            </a:r>
            <a:r>
              <a:rPr lang="en-US" sz="1600" dirty="0" smtClean="0">
                <a:hlinkClick r:id="rId11" tooltip="Hurricane Andrew"/>
              </a:rPr>
              <a:t>Hurricane Andrew</a:t>
            </a:r>
            <a:r>
              <a:rPr lang="en-US" sz="1600" dirty="0" smtClean="0"/>
              <a:t>—the costliest tropical cyclone ever at the time—struck the U.S. state of </a:t>
            </a:r>
            <a:r>
              <a:rPr lang="en-US" sz="1600" dirty="0" smtClean="0">
                <a:hlinkClick r:id="rId12" tooltip="Florida"/>
              </a:rPr>
              <a:t>Florida</a:t>
            </a:r>
            <a:r>
              <a:rPr lang="en-US" sz="1600" dirty="0" smtClean="0"/>
              <a:t>. It was also one of two Category 4 hurricanes to strike the United States that year, as Andrew made landfall in Florida as a Category 5 just a few weeks earlier.</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p:spPr>
      </p:sp>
      <p:sp>
        <p:nvSpPr>
          <p:cNvPr id="5222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Cyclones are large-scale, tropical cyclones are medium in size, but when turned into hurricanes may get bigger.</a:t>
            </a:r>
            <a:br>
              <a:rPr lang="en-US" dirty="0" smtClean="0"/>
            </a:br>
            <a:r>
              <a:rPr lang="en-US" dirty="0" smtClean="0"/>
              <a:t>Unlike cyclones, hurricanes can hit the shores and may wreck havoc in populated places.</a:t>
            </a:r>
            <a:br>
              <a:rPr lang="en-US" dirty="0" smtClean="0"/>
            </a:br>
            <a:r>
              <a:rPr lang="en-US" dirty="0" smtClean="0"/>
              <a:t>Hurricanes have warm core system, wherein the eyes are warmer than its surroundings, cyclones do not have these.</a:t>
            </a:r>
            <a:br>
              <a:rPr lang="en-US" dirty="0" smtClean="0"/>
            </a:br>
            <a:r>
              <a:rPr lang="en-US" dirty="0" smtClean="0"/>
              <a:t>Hurricane is a type of tropical cyclone that is faster and can hit the shores</a:t>
            </a:r>
            <a:br>
              <a:rPr lang="en-US" dirty="0" smtClean="0"/>
            </a:br>
            <a:r>
              <a:rPr lang="en-US" dirty="0" smtClean="0"/>
              <a:t/>
            </a:r>
            <a:br>
              <a:rPr lang="en-US" dirty="0" smtClean="0"/>
            </a:br>
            <a:endParaRPr lang="en-US" dirty="0" smtClean="0"/>
          </a:p>
        </p:txBody>
      </p:sp>
      <p:sp>
        <p:nvSpPr>
          <p:cNvPr id="5222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911225"/>
            <a:fld id="{D6B6AB4A-AAD1-48A8-9354-0333961B6365}" type="slidenum">
              <a:rPr lang="en-US" smtClean="0"/>
              <a:pPr defTabSz="911225"/>
              <a:t>11</a:t>
            </a:fld>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400" b="1" dirty="0" smtClean="0">
                <a:solidFill>
                  <a:srgbClr val="FFFF00"/>
                </a:solidFill>
              </a:rPr>
              <a:t>As you can</a:t>
            </a:r>
            <a:r>
              <a:rPr lang="en-US" sz="1400" b="1" baseline="0" dirty="0" smtClean="0">
                <a:solidFill>
                  <a:srgbClr val="FFFF00"/>
                </a:solidFill>
              </a:rPr>
              <a:t> see, this slides shows us the differences between tropical depression and hurricanes.</a:t>
            </a:r>
          </a:p>
          <a:p>
            <a:endParaRPr lang="en-US" sz="1400" b="1" dirty="0" smtClean="0">
              <a:solidFill>
                <a:srgbClr val="FFFF00"/>
              </a:solidFill>
            </a:endParaRPr>
          </a:p>
          <a:p>
            <a:endParaRPr lang="en-US" sz="1400" b="1" dirty="0" smtClean="0">
              <a:solidFill>
                <a:srgbClr val="FFFF00"/>
              </a:solidFill>
            </a:endParaRPr>
          </a:p>
          <a:p>
            <a:r>
              <a:rPr lang="en-US" sz="1400" b="1" dirty="0" smtClean="0">
                <a:solidFill>
                  <a:srgbClr val="FFFF00"/>
                </a:solidFill>
              </a:rPr>
              <a:t>Tropical Depression </a:t>
            </a:r>
            <a:r>
              <a:rPr lang="en-US" sz="1100" b="1" dirty="0" smtClean="0">
                <a:solidFill>
                  <a:srgbClr val="FFFF00"/>
                </a:solidFill>
              </a:rPr>
              <a:t>– </a:t>
            </a:r>
            <a:r>
              <a:rPr lang="en-US" sz="1200" b="1" dirty="0" smtClean="0">
                <a:solidFill>
                  <a:srgbClr val="FFFF00"/>
                </a:solidFill>
              </a:rPr>
              <a:t>A rotary circulation of clouds and winds up to 38 mph</a:t>
            </a:r>
          </a:p>
          <a:p>
            <a:endParaRPr lang="en-US" sz="1200" b="1" dirty="0" smtClean="0">
              <a:solidFill>
                <a:srgbClr val="FFFF00"/>
              </a:solidFill>
            </a:endParaRPr>
          </a:p>
          <a:p>
            <a:r>
              <a:rPr lang="en-US" sz="1200" b="1" dirty="0" smtClean="0">
                <a:solidFill>
                  <a:srgbClr val="FFFF00"/>
                </a:solidFill>
              </a:rPr>
              <a:t>Tropical Storm </a:t>
            </a:r>
            <a:r>
              <a:rPr lang="en-US" sz="1100" b="1" dirty="0" smtClean="0">
                <a:solidFill>
                  <a:srgbClr val="FFFF00"/>
                </a:solidFill>
              </a:rPr>
              <a:t>– </a:t>
            </a:r>
            <a:r>
              <a:rPr lang="en-US" sz="1200" b="1" dirty="0" smtClean="0">
                <a:solidFill>
                  <a:srgbClr val="FFFF00"/>
                </a:solidFill>
              </a:rPr>
              <a:t>A rotary circulation of clouds and winds between 39–73 mph</a:t>
            </a:r>
          </a:p>
          <a:p>
            <a:pPr>
              <a:buNone/>
            </a:pPr>
            <a:endParaRPr lang="en-US" sz="1200" b="1" dirty="0" smtClean="0">
              <a:solidFill>
                <a:srgbClr val="FFFF00"/>
              </a:solidFill>
            </a:endParaRPr>
          </a:p>
          <a:p>
            <a:r>
              <a:rPr lang="en-US" sz="1200" b="1" dirty="0" smtClean="0">
                <a:solidFill>
                  <a:srgbClr val="FFFF00"/>
                </a:solidFill>
              </a:rPr>
              <a:t>Hurricane Watch </a:t>
            </a:r>
            <a:r>
              <a:rPr lang="en-US" sz="1100" b="1" dirty="0" smtClean="0">
                <a:solidFill>
                  <a:srgbClr val="FFFF00"/>
                </a:solidFill>
              </a:rPr>
              <a:t>– </a:t>
            </a:r>
            <a:r>
              <a:rPr lang="en-US" sz="1200" b="1" dirty="0" smtClean="0">
                <a:solidFill>
                  <a:srgbClr val="FFFF00"/>
                </a:solidFill>
              </a:rPr>
              <a:t>Threat of hurricane conditions within 36 hours</a:t>
            </a:r>
          </a:p>
          <a:p>
            <a:endParaRPr lang="en-US" sz="1200" b="1" dirty="0" smtClean="0">
              <a:solidFill>
                <a:srgbClr val="FFFF00"/>
              </a:solidFill>
            </a:endParaRPr>
          </a:p>
          <a:p>
            <a:r>
              <a:rPr lang="en-US" sz="1200" b="1" dirty="0" smtClean="0">
                <a:solidFill>
                  <a:srgbClr val="FFFF00"/>
                </a:solidFill>
              </a:rPr>
              <a:t>Hurricane Warning </a:t>
            </a:r>
            <a:r>
              <a:rPr lang="en-US" sz="1100" b="1" dirty="0" smtClean="0">
                <a:solidFill>
                  <a:srgbClr val="FFFF00"/>
                </a:solidFill>
              </a:rPr>
              <a:t>– </a:t>
            </a:r>
            <a:r>
              <a:rPr lang="en-US" sz="1200" b="1" dirty="0" smtClean="0">
                <a:solidFill>
                  <a:srgbClr val="FFFF00"/>
                </a:solidFill>
              </a:rPr>
              <a:t>Hurricane conditions expected within 24 hours</a:t>
            </a:r>
            <a:endParaRPr lang="en-US" sz="1100" b="1" dirty="0" smtClean="0">
              <a:solidFill>
                <a:srgbClr val="FFFF00"/>
              </a:solidFill>
            </a:endParaRPr>
          </a:p>
          <a:p>
            <a:endParaRPr lang="en-US" dirty="0"/>
          </a:p>
        </p:txBody>
      </p:sp>
      <p:sp>
        <p:nvSpPr>
          <p:cNvPr id="4" name="Slide Number Placeholder 3"/>
          <p:cNvSpPr>
            <a:spLocks noGrp="1"/>
          </p:cNvSpPr>
          <p:nvPr>
            <p:ph type="sldNum" sz="quarter" idx="10"/>
          </p:nvPr>
        </p:nvSpPr>
        <p:spPr/>
        <p:txBody>
          <a:bodyPr/>
          <a:lstStyle/>
          <a:p>
            <a:fld id="{87F949A4-3B77-4D06-9A43-00D184F9FF8C}"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r>
              <a:rPr lang="en-US" sz="2400" b="1" dirty="0" smtClean="0">
                <a:solidFill>
                  <a:srgbClr val="FFFF00"/>
                </a:solidFill>
              </a:rPr>
              <a:t>This</a:t>
            </a:r>
            <a:r>
              <a:rPr lang="en-US" sz="2400" b="1" baseline="0" dirty="0" smtClean="0">
                <a:solidFill>
                  <a:srgbClr val="FFFF00"/>
                </a:solidFill>
              </a:rPr>
              <a:t> slide describes:</a:t>
            </a:r>
          </a:p>
          <a:p>
            <a:pPr eaLnBrk="1" hangingPunct="1"/>
            <a:endParaRPr lang="en-US" sz="2400" b="1" dirty="0" smtClean="0">
              <a:solidFill>
                <a:srgbClr val="FFFF00"/>
              </a:solidFill>
            </a:endParaRPr>
          </a:p>
          <a:p>
            <a:pPr eaLnBrk="1" hangingPunct="1"/>
            <a:r>
              <a:rPr lang="en-US" sz="2400" b="1" dirty="0" smtClean="0">
                <a:solidFill>
                  <a:srgbClr val="FFFF00"/>
                </a:solidFill>
              </a:rPr>
              <a:t>High Winds</a:t>
            </a:r>
          </a:p>
          <a:p>
            <a:pPr lvl="1" eaLnBrk="1" hangingPunct="1"/>
            <a:r>
              <a:rPr lang="en-US" b="1" dirty="0" smtClean="0">
                <a:solidFill>
                  <a:srgbClr val="FFFF00"/>
                </a:solidFill>
              </a:rPr>
              <a:t>Mountainous terrain accelerates wind speeds</a:t>
            </a:r>
          </a:p>
          <a:p>
            <a:pPr lvl="1" eaLnBrk="1" hangingPunct="1"/>
            <a:r>
              <a:rPr lang="en-US" b="1" dirty="0" smtClean="0">
                <a:solidFill>
                  <a:srgbClr val="FFFF00"/>
                </a:solidFill>
              </a:rPr>
              <a:t>Winds increase on the back side of hurricane</a:t>
            </a:r>
          </a:p>
          <a:p>
            <a:pPr lvl="1" eaLnBrk="1" hangingPunct="1"/>
            <a:r>
              <a:rPr lang="en-US" b="1" dirty="0" smtClean="0">
                <a:solidFill>
                  <a:srgbClr val="FFFF00"/>
                </a:solidFill>
              </a:rPr>
              <a:t>Airborne debris severe injury or death</a:t>
            </a:r>
          </a:p>
          <a:p>
            <a:pPr lvl="1" eaLnBrk="1" hangingPunct="1"/>
            <a:endParaRPr lang="en-US" b="1" dirty="0" smtClean="0">
              <a:solidFill>
                <a:srgbClr val="FFFF00"/>
              </a:solidFill>
            </a:endParaRPr>
          </a:p>
          <a:p>
            <a:pPr eaLnBrk="1" hangingPunct="1"/>
            <a:r>
              <a:rPr lang="en-US" sz="2400" b="1" dirty="0" smtClean="0">
                <a:solidFill>
                  <a:srgbClr val="FFFF00"/>
                </a:solidFill>
              </a:rPr>
              <a:t>Heavy Rains and Flash Flooding</a:t>
            </a:r>
          </a:p>
          <a:p>
            <a:pPr lvl="1" eaLnBrk="1" hangingPunct="1"/>
            <a:r>
              <a:rPr lang="en-US" b="1" dirty="0" smtClean="0">
                <a:solidFill>
                  <a:srgbClr val="FFFF00"/>
                </a:solidFill>
              </a:rPr>
              <a:t>Tropical storms and even a weak hurricane can bring torrential rains and flash flooding</a:t>
            </a:r>
          </a:p>
          <a:p>
            <a:pPr lvl="1" eaLnBrk="1" hangingPunct="1"/>
            <a:r>
              <a:rPr lang="en-US" b="1" dirty="0" smtClean="0">
                <a:solidFill>
                  <a:srgbClr val="FFFF00"/>
                </a:solidFill>
              </a:rPr>
              <a:t>TURN AROUND DON’T DROWN </a:t>
            </a:r>
          </a:p>
          <a:p>
            <a:pPr lvl="1" eaLnBrk="1" hangingPunct="1"/>
            <a:endParaRPr lang="en-US" b="1" dirty="0" smtClean="0">
              <a:solidFill>
                <a:srgbClr val="FFFF00"/>
              </a:solidFill>
            </a:endParaRPr>
          </a:p>
          <a:p>
            <a:pPr eaLnBrk="1" hangingPunct="1"/>
            <a:r>
              <a:rPr lang="en-US" sz="2400" b="1" dirty="0" smtClean="0">
                <a:solidFill>
                  <a:srgbClr val="FFFF00"/>
                </a:solidFill>
              </a:rPr>
              <a:t>High Waves and Storm Surge </a:t>
            </a:r>
          </a:p>
          <a:p>
            <a:pPr lvl="1" eaLnBrk="1" hangingPunct="1"/>
            <a:r>
              <a:rPr lang="en-US" b="1" dirty="0" smtClean="0">
                <a:solidFill>
                  <a:srgbClr val="FFFF00"/>
                </a:solidFill>
              </a:rPr>
              <a:t>Greatest loss of life associated due to coastal inundation</a:t>
            </a:r>
          </a:p>
          <a:p>
            <a:pPr lvl="1" eaLnBrk="1" hangingPunct="1"/>
            <a:r>
              <a:rPr lang="en-US" b="1" dirty="0" smtClean="0">
                <a:solidFill>
                  <a:srgbClr val="FFFF00"/>
                </a:solidFill>
              </a:rPr>
              <a:t>Large ocean swells may reach Hawaii while hurricane is several hundred miles away</a:t>
            </a:r>
          </a:p>
          <a:p>
            <a:pPr lvl="1" eaLnBrk="1" hangingPunct="1"/>
            <a:endParaRPr lang="en-US" sz="2400" b="1" dirty="0" smtClean="0">
              <a:solidFill>
                <a:srgbClr val="FFFF00"/>
              </a:solidFill>
            </a:endParaRPr>
          </a:p>
          <a:p>
            <a:endParaRPr lang="en-US" dirty="0"/>
          </a:p>
        </p:txBody>
      </p:sp>
      <p:sp>
        <p:nvSpPr>
          <p:cNvPr id="4" name="Slide Number Placeholder 3"/>
          <p:cNvSpPr>
            <a:spLocks noGrp="1"/>
          </p:cNvSpPr>
          <p:nvPr>
            <p:ph type="sldNum" sz="quarter" idx="10"/>
          </p:nvPr>
        </p:nvSpPr>
        <p:spPr/>
        <p:txBody>
          <a:bodyPr/>
          <a:lstStyle/>
          <a:p>
            <a:fld id="{87F949A4-3B77-4D06-9A43-00D184F9FF8C}"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p:spPr>
      </p:sp>
      <p:sp>
        <p:nvSpPr>
          <p:cNvPr id="532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dirty="0" smtClean="0"/>
              <a:t>Damage would be equivalent to $2.8 billion  in 2004 dollars. Photo is of a house on Kauai after </a:t>
            </a:r>
            <a:r>
              <a:rPr lang="en-US" b="1" dirty="0" err="1" smtClean="0"/>
              <a:t>Iniki</a:t>
            </a:r>
            <a:r>
              <a:rPr lang="en-US" b="1" dirty="0" smtClean="0"/>
              <a:t>. We are overdue for a hurricane in Hawaii……………..</a:t>
            </a:r>
          </a:p>
          <a:p>
            <a:pPr eaLnBrk="1" hangingPunct="1">
              <a:spcBef>
                <a:spcPct val="0"/>
              </a:spcBef>
            </a:pPr>
            <a:endParaRPr lang="en-US" b="1" dirty="0" smtClean="0"/>
          </a:p>
          <a:p>
            <a:pPr eaLnBrk="1" hangingPunct="1">
              <a:spcBef>
                <a:spcPct val="0"/>
              </a:spcBef>
            </a:pPr>
            <a:endParaRPr lang="en-US" b="1" dirty="0" smtClean="0"/>
          </a:p>
          <a:p>
            <a:pPr eaLnBrk="1" hangingPunct="1">
              <a:spcBef>
                <a:spcPct val="0"/>
              </a:spcBef>
            </a:pPr>
            <a:r>
              <a:rPr lang="en-US" b="1" dirty="0" smtClean="0"/>
              <a:t>Exercise Pitch for Volunteers</a:t>
            </a:r>
          </a:p>
          <a:p>
            <a:pPr eaLnBrk="1" hangingPunct="1">
              <a:spcBef>
                <a:spcPct val="0"/>
              </a:spcBef>
            </a:pPr>
            <a:r>
              <a:rPr lang="en-US" b="1" dirty="0" smtClean="0"/>
              <a:t>As discussed at the last HURREX Conference, we are trying to set-up a safe haven registration table at the </a:t>
            </a:r>
            <a:r>
              <a:rPr lang="en-US" b="1" dirty="0" err="1" smtClean="0"/>
              <a:t>NEX</a:t>
            </a:r>
            <a:r>
              <a:rPr lang="en-US" b="1" dirty="0" smtClean="0"/>
              <a:t> on Thursday, May 26th at </a:t>
            </a:r>
            <a:r>
              <a:rPr lang="en-US" b="1" dirty="0" err="1" smtClean="0"/>
              <a:t>12:30pm</a:t>
            </a:r>
            <a:r>
              <a:rPr lang="en-US" b="1" dirty="0" smtClean="0"/>
              <a:t>.  I was hoping you could mention this at your training sessions and request volunteers.  Although Master Chief </a:t>
            </a:r>
            <a:r>
              <a:rPr lang="en-US" b="1" dirty="0" err="1" smtClean="0"/>
              <a:t>Sibal</a:t>
            </a:r>
            <a:r>
              <a:rPr lang="en-US" b="1" dirty="0" smtClean="0"/>
              <a:t> is helping to get some military volunteers, I think it would be a good idea to let the community know that they can actually take part in the registration process.  If you could have a registration sheet for this event, it would help us out tremendously.</a:t>
            </a:r>
          </a:p>
          <a:p>
            <a:pPr eaLnBrk="1" hangingPunct="1">
              <a:spcBef>
                <a:spcPct val="0"/>
              </a:spcBef>
            </a:pPr>
            <a:endParaRPr lang="en-US" b="1" dirty="0" smtClean="0"/>
          </a:p>
          <a:p>
            <a:pPr eaLnBrk="1" hangingPunct="1">
              <a:spcBef>
                <a:spcPct val="0"/>
              </a:spcBef>
            </a:pPr>
            <a:endParaRPr lang="en-US" b="1" dirty="0" smtClean="0"/>
          </a:p>
        </p:txBody>
      </p:sp>
      <p:sp>
        <p:nvSpPr>
          <p:cNvPr id="5325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911225"/>
            <a:fld id="{287CF585-D35D-4971-9300-CCDCE8767B45}" type="slidenum">
              <a:rPr lang="en-US" smtClean="0"/>
              <a:pPr defTabSz="911225"/>
              <a:t>14</a:t>
            </a:fld>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fld id="{14342E4C-6880-4732-B5E0-50952D3D060A}" type="slidenum">
              <a:rPr lang="en-US" smtClean="0"/>
              <a:pPr/>
              <a:t>15</a:t>
            </a:fld>
            <a:endParaRPr lang="en-US" smtClean="0"/>
          </a:p>
        </p:txBody>
      </p:sp>
      <p:sp>
        <p:nvSpPr>
          <p:cNvPr id="30723" name="Rectangle 2"/>
          <p:cNvSpPr>
            <a:spLocks noGrp="1" noRot="1" noChangeAspect="1" noChangeArrowheads="1" noTextEdit="1"/>
          </p:cNvSpPr>
          <p:nvPr>
            <p:ph type="sldImg"/>
          </p:nvPr>
        </p:nvSpPr>
        <p:spPr>
          <a:xfrm>
            <a:off x="1144588" y="687388"/>
            <a:ext cx="4570412" cy="3427412"/>
          </a:xfrm>
          <a:ln/>
        </p:spPr>
      </p:sp>
      <p:sp>
        <p:nvSpPr>
          <p:cNvPr id="30724" name="Rectangle 3"/>
          <p:cNvSpPr>
            <a:spLocks noGrp="1" noChangeArrowheads="1"/>
          </p:cNvSpPr>
          <p:nvPr>
            <p:ph type="body" idx="1"/>
          </p:nvPr>
        </p:nvSpPr>
        <p:spPr>
          <a:xfrm>
            <a:off x="914400" y="4341813"/>
            <a:ext cx="5029200" cy="4114800"/>
          </a:xfrm>
          <a:noFill/>
          <a:ln/>
        </p:spPr>
        <p:txBody>
          <a:bodyPr/>
          <a:lstStyle/>
          <a:p>
            <a:pPr eaLnBrk="1" hangingPunct="1"/>
            <a:r>
              <a:rPr lang="en-US" sz="2800" b="1" dirty="0" smtClean="0"/>
              <a:t>&lt;click&gt;  </a:t>
            </a:r>
          </a:p>
          <a:p>
            <a:pPr eaLnBrk="1" hangingPunct="1"/>
            <a:r>
              <a:rPr lang="en-US" sz="2800" b="1" dirty="0" smtClean="0"/>
              <a:t>CATEGORY 1 </a:t>
            </a:r>
          </a:p>
          <a:p>
            <a:pPr eaLnBrk="1" hangingPunct="1"/>
            <a:r>
              <a:rPr lang="en-US" sz="2000" b="1" dirty="0" smtClean="0"/>
              <a:t>Winds:</a:t>
            </a:r>
            <a:r>
              <a:rPr lang="en-US" sz="2000" dirty="0" smtClean="0"/>
              <a:t> 74 to 95 mph </a:t>
            </a:r>
            <a:br>
              <a:rPr lang="en-US" sz="2000" dirty="0" smtClean="0"/>
            </a:br>
            <a:r>
              <a:rPr lang="en-US" sz="2000" b="1" dirty="0" smtClean="0"/>
              <a:t>Damage:</a:t>
            </a:r>
            <a:r>
              <a:rPr lang="en-US" sz="2000" dirty="0" smtClean="0"/>
              <a:t> Minimal; signs, unanchored mobile homes, tree branches power lines blown down, some coastal flooding. Accompanied by a 4- to 5-foot storm surge.</a:t>
            </a:r>
          </a:p>
          <a:p>
            <a:pPr eaLnBrk="1" hangingPunct="1"/>
            <a:endParaRPr lang="en-US" sz="1400" dirty="0" smtClean="0"/>
          </a:p>
          <a:p>
            <a:pPr eaLnBrk="1" hangingPunct="1"/>
            <a:r>
              <a:rPr lang="en-US" sz="2800" b="1" dirty="0" smtClean="0"/>
              <a:t>&lt;click&gt;</a:t>
            </a:r>
          </a:p>
          <a:p>
            <a:pPr eaLnBrk="1" hangingPunct="1"/>
            <a:r>
              <a:rPr lang="en-US" sz="2800" b="1" dirty="0" smtClean="0"/>
              <a:t> CATEGORY 2</a:t>
            </a:r>
            <a:r>
              <a:rPr lang="en-US" sz="2800" dirty="0" smtClean="0"/>
              <a:t/>
            </a:r>
            <a:br>
              <a:rPr lang="en-US" sz="2800" dirty="0" smtClean="0"/>
            </a:br>
            <a:r>
              <a:rPr lang="en-US" sz="2000" b="1" dirty="0" smtClean="0"/>
              <a:t>Winds:</a:t>
            </a:r>
            <a:r>
              <a:rPr lang="en-US" sz="2000" dirty="0" smtClean="0"/>
              <a:t> 96 to 110 mph </a:t>
            </a:r>
            <a:br>
              <a:rPr lang="en-US" sz="2000" dirty="0" smtClean="0"/>
            </a:br>
            <a:r>
              <a:rPr lang="en-US" sz="2000" b="1" dirty="0" smtClean="0"/>
              <a:t>Damage:</a:t>
            </a:r>
            <a:r>
              <a:rPr lang="en-US" sz="2000" dirty="0" smtClean="0"/>
              <a:t> Moderate; larger signs, roofs, doors, windows, mobile homes, small boats, some flooding, tree branches blown down.  Area power outages for days.  Accompanied by a storm surge of 6 to 8 feet.</a:t>
            </a:r>
          </a:p>
          <a:p>
            <a:pPr eaLnBrk="1" hangingPunct="1"/>
            <a:endParaRPr lang="en-US" sz="2000" dirty="0" smtClean="0"/>
          </a:p>
          <a:p>
            <a:pPr eaLnBrk="1" hangingPunct="1"/>
            <a:r>
              <a:rPr lang="en-US" sz="1600" b="1" dirty="0" smtClean="0"/>
              <a:t>&lt;click&gt;</a:t>
            </a:r>
          </a:p>
          <a:p>
            <a:pPr eaLnBrk="1" hangingPunct="1"/>
            <a:r>
              <a:rPr lang="en-US" sz="1600" b="1" dirty="0" smtClean="0"/>
              <a:t> CATEGORY 3</a:t>
            </a:r>
            <a:r>
              <a:rPr lang="en-US" sz="1600" dirty="0" smtClean="0"/>
              <a:t/>
            </a:r>
            <a:br>
              <a:rPr lang="en-US" sz="1600" dirty="0" smtClean="0"/>
            </a:br>
            <a:r>
              <a:rPr lang="en-US" sz="1200" b="1" dirty="0" smtClean="0"/>
              <a:t>Winds:</a:t>
            </a:r>
            <a:r>
              <a:rPr lang="en-US" sz="1200" dirty="0" smtClean="0"/>
              <a:t> 111 to 130 mph </a:t>
            </a:r>
            <a:br>
              <a:rPr lang="en-US" sz="1200" dirty="0" smtClean="0"/>
            </a:br>
            <a:r>
              <a:rPr lang="en-US" sz="1200" b="1" dirty="0" smtClean="0"/>
              <a:t>Damage:</a:t>
            </a:r>
            <a:r>
              <a:rPr lang="en-US" sz="1200" dirty="0" smtClean="0"/>
              <a:t> Extensive; minor damage to buildings, some walls fail, mobile homes, trees blown down. Flooding washes away smaller coastal structures. Flooding up to 8 miles inland.  Trees down, widespread power outages for days.  A storm surge of nine to 12 feet</a:t>
            </a:r>
          </a:p>
          <a:p>
            <a:pPr eaLnBrk="1" hangingPunct="1"/>
            <a:r>
              <a:rPr lang="en-US" sz="1600" dirty="0" smtClean="0"/>
              <a:t/>
            </a:r>
            <a:br>
              <a:rPr lang="en-US" sz="1600" dirty="0" smtClean="0"/>
            </a:br>
            <a:r>
              <a:rPr lang="en-US" sz="1600" dirty="0" smtClean="0"/>
              <a:t>&lt;click&gt;  </a:t>
            </a:r>
          </a:p>
          <a:p>
            <a:pPr eaLnBrk="1" hangingPunct="1"/>
            <a:r>
              <a:rPr lang="en-US" sz="1600" b="1" dirty="0" smtClean="0"/>
              <a:t>CATEGORY 4</a:t>
            </a:r>
            <a:r>
              <a:rPr lang="en-US" sz="1600" dirty="0" smtClean="0"/>
              <a:t/>
            </a:r>
            <a:br>
              <a:rPr lang="en-US" sz="1600" dirty="0" smtClean="0"/>
            </a:br>
            <a:r>
              <a:rPr lang="en-US" sz="1200" b="1" dirty="0" smtClean="0"/>
              <a:t>Winds:</a:t>
            </a:r>
            <a:r>
              <a:rPr lang="en-US" sz="1200" dirty="0" smtClean="0"/>
              <a:t> 131 to 155 mph </a:t>
            </a:r>
            <a:br>
              <a:rPr lang="en-US" sz="1200" dirty="0" smtClean="0"/>
            </a:br>
            <a:r>
              <a:rPr lang="en-US" sz="1200" b="1" dirty="0" smtClean="0"/>
              <a:t>Damage:</a:t>
            </a:r>
            <a:r>
              <a:rPr lang="en-US" sz="1200" dirty="0" smtClean="0"/>
              <a:t> Extreme; almost total destruction of doors, windows. Some wall and roof failure. Major damage to lower floors of oceanfront buildings. Evacuations up to 6 miles inland. Power lines and poles down, power out for weeks.  A storm surge of 13 to 18 feet. Hurricanes </a:t>
            </a:r>
            <a:r>
              <a:rPr lang="en-US" sz="1200" dirty="0" err="1" smtClean="0"/>
              <a:t>Iniki</a:t>
            </a:r>
            <a:r>
              <a:rPr lang="en-US" sz="1200" dirty="0" smtClean="0"/>
              <a:t> was a Category 4 storm.</a:t>
            </a:r>
          </a:p>
          <a:p>
            <a:pPr eaLnBrk="1" hangingPunct="1"/>
            <a:endParaRPr lang="en-US" sz="1200" dirty="0" smtClean="0"/>
          </a:p>
          <a:p>
            <a:pPr eaLnBrk="1" hangingPunct="1"/>
            <a:r>
              <a:rPr lang="en-US" sz="1200" dirty="0" smtClean="0"/>
              <a:t>&lt;click&gt;</a:t>
            </a:r>
          </a:p>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CATEGORY 5</a:t>
            </a:r>
            <a:r>
              <a:rPr lang="en-US" dirty="0" smtClean="0"/>
              <a:t/>
            </a:r>
            <a:br>
              <a:rPr lang="en-US" dirty="0" smtClean="0"/>
            </a:br>
            <a:r>
              <a:rPr lang="en-US" sz="1200" b="1" dirty="0" smtClean="0"/>
              <a:t>Winds:</a:t>
            </a:r>
            <a:r>
              <a:rPr lang="en-US" sz="1200" dirty="0" smtClean="0"/>
              <a:t> More than 155 mph </a:t>
            </a:r>
            <a:br>
              <a:rPr lang="en-US" sz="1200" dirty="0" smtClean="0"/>
            </a:br>
            <a:r>
              <a:rPr lang="en-US" sz="1200" b="1" dirty="0" smtClean="0"/>
              <a:t>Damage:</a:t>
            </a:r>
            <a:r>
              <a:rPr lang="en-US" sz="1200" dirty="0" smtClean="0"/>
              <a:t> Catastrophic; buildings, roofs, structures destroyed. Flooding up to 10 miles inland, evacuation of area.  Power out for weeks/months. A storm surge higher than 18 feet.</a:t>
            </a:r>
          </a:p>
          <a:p>
            <a:pPr eaLnBrk="1" hangingPunct="1"/>
            <a:endParaRPr lang="en-US" dirty="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These</a:t>
            </a:r>
            <a:r>
              <a:rPr lang="en-US" baseline="0" dirty="0" smtClean="0"/>
              <a:t> are the DO’s and Don’ts for  Post Hurricanes</a:t>
            </a:r>
          </a:p>
          <a:p>
            <a:endParaRPr lang="en-US" baseline="0" dirty="0" smtClean="0"/>
          </a:p>
          <a:p>
            <a:pPr marL="231775" indent="-231775">
              <a:buFont typeface="Arial" charset="0"/>
              <a:buChar char="•"/>
            </a:pPr>
            <a:r>
              <a:rPr lang="en-US" sz="1200" b="1" i="1" dirty="0" smtClean="0">
                <a:solidFill>
                  <a:srgbClr val="FF0000"/>
                </a:solidFill>
              </a:rPr>
              <a:t>DO</a:t>
            </a:r>
            <a:r>
              <a:rPr lang="en-US" sz="1200" b="1" dirty="0" smtClean="0"/>
              <a:t> </a:t>
            </a:r>
            <a:r>
              <a:rPr lang="en-US" sz="1200" b="1" dirty="0" smtClean="0">
                <a:solidFill>
                  <a:srgbClr val="FFFF00"/>
                </a:solidFill>
              </a:rPr>
              <a:t>Muster with your command/organization for yourself and your family (ADPAAS or AFPAAS).</a:t>
            </a:r>
          </a:p>
          <a:p>
            <a:pPr marL="231775" indent="-231775">
              <a:buFont typeface="Arial" charset="0"/>
              <a:buChar char="•"/>
            </a:pPr>
            <a:endParaRPr lang="en-US" sz="800" b="1" dirty="0" smtClean="0"/>
          </a:p>
          <a:p>
            <a:pPr marL="231775" indent="-231775">
              <a:buFont typeface="Arial" charset="0"/>
              <a:buChar char="•"/>
            </a:pPr>
            <a:r>
              <a:rPr lang="en-US" sz="1200" b="1" i="1" dirty="0" smtClean="0">
                <a:solidFill>
                  <a:srgbClr val="FF0000"/>
                </a:solidFill>
              </a:rPr>
              <a:t>DON’T</a:t>
            </a:r>
            <a:r>
              <a:rPr lang="en-US" sz="1200" b="1" i="1" dirty="0" smtClean="0"/>
              <a:t> </a:t>
            </a:r>
            <a:r>
              <a:rPr lang="en-US" sz="1200" b="1" dirty="0" smtClean="0">
                <a:solidFill>
                  <a:srgbClr val="FFFF00"/>
                </a:solidFill>
              </a:rPr>
              <a:t>leave a safe location or return if you evacuated, stay there until you receive the “All Clear”</a:t>
            </a:r>
          </a:p>
          <a:p>
            <a:pPr marL="231775" indent="-231775">
              <a:buFont typeface="Arial" charset="0"/>
              <a:buChar char="•"/>
            </a:pPr>
            <a:endParaRPr lang="en-US" sz="800" b="1" dirty="0" smtClean="0"/>
          </a:p>
          <a:p>
            <a:pPr marL="231775" indent="-231775">
              <a:buFont typeface="Arial" charset="0"/>
              <a:buChar char="•"/>
            </a:pPr>
            <a:r>
              <a:rPr lang="en-US" sz="1200" b="1" i="1" dirty="0" smtClean="0">
                <a:solidFill>
                  <a:srgbClr val="FF0000"/>
                </a:solidFill>
              </a:rPr>
              <a:t>DO </a:t>
            </a:r>
            <a:r>
              <a:rPr lang="en-US" sz="1200" b="1" dirty="0" smtClean="0">
                <a:solidFill>
                  <a:srgbClr val="FFFF00"/>
                </a:solidFill>
              </a:rPr>
              <a:t>Tune in to local radio and television stations for information about caring for your household, where to find medical help, how to apply for assistance, etc. </a:t>
            </a:r>
          </a:p>
          <a:p>
            <a:pPr marL="231775" indent="-231775">
              <a:buFont typeface="Arial" charset="0"/>
              <a:buChar char="•"/>
            </a:pPr>
            <a:endParaRPr lang="en-US" sz="800" b="1" dirty="0" smtClean="0"/>
          </a:p>
          <a:p>
            <a:pPr marL="231775" indent="-231775">
              <a:buFont typeface="Arial" charset="0"/>
              <a:buChar char="•"/>
            </a:pPr>
            <a:r>
              <a:rPr lang="en-US" sz="1200" b="1" i="1" dirty="0" smtClean="0">
                <a:solidFill>
                  <a:srgbClr val="FF0000"/>
                </a:solidFill>
              </a:rPr>
              <a:t>DON’T </a:t>
            </a:r>
            <a:r>
              <a:rPr lang="en-US" sz="1200" b="1" dirty="0" smtClean="0">
                <a:solidFill>
                  <a:srgbClr val="FFFF00"/>
                </a:solidFill>
              </a:rPr>
              <a:t>go near downed power lines and </a:t>
            </a:r>
            <a:r>
              <a:rPr lang="en-US" sz="1200" b="1" i="1" dirty="0" smtClean="0">
                <a:solidFill>
                  <a:srgbClr val="FF0000"/>
                </a:solidFill>
              </a:rPr>
              <a:t>DO </a:t>
            </a:r>
            <a:r>
              <a:rPr lang="en-US" sz="1200" b="1" dirty="0" smtClean="0">
                <a:solidFill>
                  <a:srgbClr val="FFFF00"/>
                </a:solidFill>
              </a:rPr>
              <a:t>report them to the power company.</a:t>
            </a:r>
          </a:p>
          <a:p>
            <a:pPr marL="231775" indent="-231775">
              <a:buFont typeface="Arial" charset="0"/>
              <a:buChar char="•"/>
            </a:pPr>
            <a:endParaRPr lang="en-US" sz="800" b="1" dirty="0" smtClean="0"/>
          </a:p>
          <a:p>
            <a:pPr marL="231775" indent="-231775">
              <a:buFont typeface="Arial" charset="0"/>
              <a:buChar char="•"/>
            </a:pPr>
            <a:r>
              <a:rPr lang="en-US" sz="1200" b="1" i="1" dirty="0" smtClean="0">
                <a:solidFill>
                  <a:srgbClr val="FF0000"/>
                </a:solidFill>
              </a:rPr>
              <a:t>DON’T </a:t>
            </a:r>
            <a:r>
              <a:rPr lang="en-US" sz="1200" b="1" dirty="0" smtClean="0">
                <a:solidFill>
                  <a:srgbClr val="FFFF00"/>
                </a:solidFill>
              </a:rPr>
              <a:t>drink or prepare food with tap water until you are notified by officials that it is safe to do so.</a:t>
            </a:r>
          </a:p>
          <a:p>
            <a:endParaRPr lang="en-US" dirty="0"/>
          </a:p>
        </p:txBody>
      </p:sp>
      <p:sp>
        <p:nvSpPr>
          <p:cNvPr id="4" name="Slide Number Placeholder 3"/>
          <p:cNvSpPr>
            <a:spLocks noGrp="1"/>
          </p:cNvSpPr>
          <p:nvPr>
            <p:ph type="sldNum" sz="quarter" idx="10"/>
          </p:nvPr>
        </p:nvSpPr>
        <p:spPr/>
        <p:txBody>
          <a:bodyPr/>
          <a:lstStyle/>
          <a:p>
            <a:fld id="{87F949A4-3B77-4D06-9A43-00D184F9FF8C}"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It</a:t>
            </a:r>
            <a:r>
              <a:rPr lang="en-US" baseline="0" dirty="0" smtClean="0"/>
              <a:t> </a:t>
            </a:r>
            <a:r>
              <a:rPr lang="en-US" dirty="0" smtClean="0"/>
              <a:t>continue&gt;&gt;&gt;&gt;</a:t>
            </a:r>
          </a:p>
          <a:p>
            <a:endParaRPr lang="en-US" dirty="0" smtClean="0"/>
          </a:p>
          <a:p>
            <a:pPr marL="231775" indent="-231775">
              <a:buFont typeface="Arial" charset="0"/>
              <a:buChar char="•"/>
            </a:pPr>
            <a:r>
              <a:rPr lang="en-US" sz="1200" b="1" i="1" dirty="0" smtClean="0">
                <a:solidFill>
                  <a:srgbClr val="FF0000"/>
                </a:solidFill>
              </a:rPr>
              <a:t>DO</a:t>
            </a:r>
            <a:r>
              <a:rPr lang="en-US" sz="1200" b="1" dirty="0" smtClean="0"/>
              <a:t> </a:t>
            </a:r>
            <a:r>
              <a:rPr lang="en-US" sz="1200" b="1" dirty="0" smtClean="0">
                <a:solidFill>
                  <a:srgbClr val="FFFF00"/>
                </a:solidFill>
              </a:rPr>
              <a:t>Stay away from disaster areas unless authorities request volunteers. </a:t>
            </a:r>
          </a:p>
          <a:p>
            <a:pPr marL="231775" indent="-231775">
              <a:buFont typeface="Arial" charset="0"/>
              <a:buChar char="•"/>
            </a:pPr>
            <a:r>
              <a:rPr lang="en-US" sz="1200" b="1" i="1" dirty="0" smtClean="0">
                <a:solidFill>
                  <a:srgbClr val="FF0000"/>
                </a:solidFill>
              </a:rPr>
              <a:t>DON’T</a:t>
            </a:r>
            <a:r>
              <a:rPr lang="en-US" sz="1200" b="1" dirty="0" smtClean="0"/>
              <a:t> </a:t>
            </a:r>
            <a:r>
              <a:rPr lang="en-US" sz="1200" b="1" dirty="0" smtClean="0">
                <a:solidFill>
                  <a:srgbClr val="FFFF00"/>
                </a:solidFill>
              </a:rPr>
              <a:t>Drive only if it is absolutely necessary, and avoid flooded roads and washed-out bridges</a:t>
            </a:r>
            <a:r>
              <a:rPr lang="en-US" sz="1200" b="1" dirty="0" smtClean="0"/>
              <a:t>. </a:t>
            </a:r>
          </a:p>
          <a:p>
            <a:pPr marL="231775" indent="-231775">
              <a:buFont typeface="Arial" charset="0"/>
              <a:buChar char="•"/>
            </a:pPr>
            <a:r>
              <a:rPr lang="en-US" sz="1200" b="1" i="1" dirty="0" smtClean="0">
                <a:solidFill>
                  <a:srgbClr val="FF0000"/>
                </a:solidFill>
              </a:rPr>
              <a:t>DO</a:t>
            </a:r>
            <a:r>
              <a:rPr lang="en-US" sz="1200" b="1" dirty="0" smtClean="0"/>
              <a:t>  </a:t>
            </a:r>
            <a:r>
              <a:rPr lang="en-US" sz="1200" b="1" dirty="0" smtClean="0">
                <a:solidFill>
                  <a:srgbClr val="FFFF00"/>
                </a:solidFill>
              </a:rPr>
              <a:t>Check on neighbors and provide assistance and call for help if necessary.</a:t>
            </a:r>
          </a:p>
          <a:p>
            <a:pPr marL="231775" indent="-231775">
              <a:buFont typeface="Arial" charset="0"/>
              <a:buChar char="•"/>
            </a:pPr>
            <a:r>
              <a:rPr lang="en-US" sz="1200" b="1" i="1" dirty="0" smtClean="0">
                <a:solidFill>
                  <a:srgbClr val="FF0000"/>
                </a:solidFill>
              </a:rPr>
              <a:t>DON’T </a:t>
            </a:r>
            <a:r>
              <a:rPr lang="en-US" sz="1200" b="1" dirty="0" smtClean="0">
                <a:solidFill>
                  <a:srgbClr val="FFFF00"/>
                </a:solidFill>
              </a:rPr>
              <a:t>Tie-up telephone or cell systems with unnecessary calls reserve the system for emergencies. </a:t>
            </a:r>
            <a:endParaRPr lang="en-US" sz="1200" b="1" i="1" dirty="0" smtClean="0">
              <a:solidFill>
                <a:srgbClr val="FFFF00"/>
              </a:solidFill>
            </a:endParaRPr>
          </a:p>
          <a:p>
            <a:pPr marL="231775" indent="-231775">
              <a:buFont typeface="Arial" charset="0"/>
              <a:buChar char="•"/>
            </a:pPr>
            <a:r>
              <a:rPr lang="en-US" sz="1200" b="1" i="1" dirty="0" smtClean="0">
                <a:solidFill>
                  <a:srgbClr val="FF0000"/>
                </a:solidFill>
              </a:rPr>
              <a:t>DO </a:t>
            </a:r>
            <a:r>
              <a:rPr lang="en-US" sz="1200" b="1" dirty="0" smtClean="0">
                <a:solidFill>
                  <a:srgbClr val="FFFF00"/>
                </a:solidFill>
              </a:rPr>
              <a:t>Enter your home with caution.  Be aware of insects and animals driven to higher ground by the floodwaters and potential pollutants/sewage in floodwaters.  </a:t>
            </a:r>
          </a:p>
          <a:p>
            <a:pPr marL="231775" indent="-231775">
              <a:buFont typeface="Arial" charset="0"/>
              <a:buChar char="•"/>
            </a:pPr>
            <a:r>
              <a:rPr lang="en-US" sz="1200" b="1" i="1" dirty="0" smtClean="0">
                <a:solidFill>
                  <a:srgbClr val="FF0000"/>
                </a:solidFill>
              </a:rPr>
              <a:t>DO</a:t>
            </a:r>
            <a:r>
              <a:rPr lang="en-US" sz="1200" b="1" dirty="0" smtClean="0"/>
              <a:t>  </a:t>
            </a:r>
            <a:r>
              <a:rPr lang="en-US" sz="1200" b="1" dirty="0" smtClean="0">
                <a:solidFill>
                  <a:srgbClr val="FFFF00"/>
                </a:solidFill>
              </a:rPr>
              <a:t>Talk to your children about what happened and what they can do to help.</a:t>
            </a:r>
          </a:p>
          <a:p>
            <a:endParaRPr lang="en-US" dirty="0"/>
          </a:p>
        </p:txBody>
      </p:sp>
      <p:sp>
        <p:nvSpPr>
          <p:cNvPr id="4" name="Slide Number Placeholder 3"/>
          <p:cNvSpPr>
            <a:spLocks noGrp="1"/>
          </p:cNvSpPr>
          <p:nvPr>
            <p:ph type="sldNum" sz="quarter" idx="10"/>
          </p:nvPr>
        </p:nvSpPr>
        <p:spPr/>
        <p:txBody>
          <a:bodyPr/>
          <a:lstStyle/>
          <a:p>
            <a:fld id="{87F949A4-3B77-4D06-9A43-00D184F9FF8C}"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p:spPr>
      </p:sp>
      <p:sp>
        <p:nvSpPr>
          <p:cNvPr id="5427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Photo is of the damage caused on Kauai by the storm surge of </a:t>
            </a:r>
            <a:r>
              <a:rPr lang="en-US" dirty="0" err="1" smtClean="0"/>
              <a:t>Iniki</a:t>
            </a:r>
            <a:r>
              <a:rPr lang="en-US" dirty="0" smtClean="0"/>
              <a:t> in 1992.</a:t>
            </a:r>
          </a:p>
          <a:p>
            <a:pPr eaLnBrk="1" hangingPunct="1">
              <a:spcBef>
                <a:spcPct val="0"/>
              </a:spcBef>
            </a:pPr>
            <a:endParaRPr lang="en-US" dirty="0" smtClean="0"/>
          </a:p>
          <a:p>
            <a:r>
              <a:rPr lang="en-US" b="0" dirty="0" smtClean="0">
                <a:solidFill>
                  <a:schemeClr val="accent4"/>
                </a:solidFill>
              </a:rPr>
              <a:t>It’s important to know the</a:t>
            </a:r>
            <a:r>
              <a:rPr lang="en-US" b="0" baseline="0" dirty="0" smtClean="0">
                <a:solidFill>
                  <a:schemeClr val="accent4"/>
                </a:solidFill>
              </a:rPr>
              <a:t> difference between:</a:t>
            </a:r>
            <a:endParaRPr lang="en-US" b="0" dirty="0" smtClean="0">
              <a:solidFill>
                <a:schemeClr val="accent4"/>
              </a:solidFill>
            </a:endParaRPr>
          </a:p>
          <a:p>
            <a:r>
              <a:rPr lang="en-US" b="1" dirty="0" smtClean="0">
                <a:solidFill>
                  <a:schemeClr val="accent4"/>
                </a:solidFill>
              </a:rPr>
              <a:t>Flood Advisory</a:t>
            </a:r>
            <a:r>
              <a:rPr lang="en-US" dirty="0" smtClean="0"/>
              <a:t>: Flooding is likely or is occurring.  Issued for less serious events.  </a:t>
            </a:r>
            <a:endParaRPr lang="en-US" b="1" dirty="0" smtClean="0">
              <a:solidFill>
                <a:schemeClr val="accent4"/>
              </a:solidFill>
            </a:endParaRPr>
          </a:p>
          <a:p>
            <a:r>
              <a:rPr lang="en-US" b="1" dirty="0" smtClean="0">
                <a:solidFill>
                  <a:srgbClr val="FF6600"/>
                </a:solidFill>
              </a:rPr>
              <a:t>Flash Flood Watch</a:t>
            </a:r>
            <a:r>
              <a:rPr lang="en-US" b="1" dirty="0" smtClean="0"/>
              <a:t>:  </a:t>
            </a:r>
            <a:r>
              <a:rPr lang="en-US" dirty="0" smtClean="0"/>
              <a:t>Flooding is likely, people in flood zones should listen for future broadcasts.  May be upgraded to a warning, extended or canceled.</a:t>
            </a:r>
          </a:p>
          <a:p>
            <a:r>
              <a:rPr lang="en-US" b="1" dirty="0" smtClean="0">
                <a:solidFill>
                  <a:srgbClr val="FF0000"/>
                </a:solidFill>
              </a:rPr>
              <a:t>Warning:  </a:t>
            </a:r>
            <a:r>
              <a:rPr lang="en-US" dirty="0" smtClean="0"/>
              <a:t>It is already flooding or will flood soon.</a:t>
            </a:r>
            <a:endParaRPr lang="en-US" b="1" dirty="0" smtClean="0"/>
          </a:p>
          <a:p>
            <a:pPr eaLnBrk="1" hangingPunct="1">
              <a:spcBef>
                <a:spcPct val="0"/>
              </a:spcBef>
            </a:pPr>
            <a:endParaRPr lang="en-US" dirty="0" smtClean="0"/>
          </a:p>
        </p:txBody>
      </p:sp>
      <p:sp>
        <p:nvSpPr>
          <p:cNvPr id="5427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911225"/>
            <a:fld id="{02F3E7B0-698B-4EE4-9B99-F9B741059049}" type="slidenum">
              <a:rPr lang="en-US" smtClean="0"/>
              <a:pPr defTabSz="911225"/>
              <a:t>18</a:t>
            </a:fld>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7F949A4-3B77-4D06-9A43-00D184F9FF8C}"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spcBef>
                <a:spcPct val="0"/>
              </a:spcBef>
            </a:pPr>
            <a:r>
              <a:rPr lang="en-US" dirty="0" smtClean="0"/>
              <a:t>WELCOME</a:t>
            </a:r>
          </a:p>
          <a:p>
            <a:endParaRPr lang="en-US" sz="2800" b="1" u="sng" dirty="0" smtClean="0">
              <a:solidFill>
                <a:schemeClr val="tx1"/>
              </a:solidFill>
              <a:latin typeface="Times New Roman" pitchFamily="18" charset="0"/>
              <a:cs typeface="Times New Roman" pitchFamily="18" charset="0"/>
            </a:endParaRPr>
          </a:p>
          <a:p>
            <a:r>
              <a:rPr lang="en-US" sz="2800" b="1" u="sng" dirty="0" smtClean="0">
                <a:solidFill>
                  <a:schemeClr val="tx1"/>
                </a:solidFill>
                <a:latin typeface="Times New Roman" pitchFamily="18" charset="0"/>
                <a:cs typeface="Times New Roman" pitchFamily="18" charset="0"/>
              </a:rPr>
              <a:t>The Objectives are:</a:t>
            </a:r>
          </a:p>
          <a:p>
            <a:pPr lvl="1">
              <a:buFont typeface="Arial" pitchFamily="34" charset="0"/>
              <a:buChar char="•"/>
            </a:pPr>
            <a:r>
              <a:rPr lang="en-US" sz="2800" b="1" dirty="0" smtClean="0">
                <a:solidFill>
                  <a:schemeClr val="tx1"/>
                </a:solidFill>
                <a:latin typeface="Times New Roman" pitchFamily="18" charset="0"/>
                <a:cs typeface="Times New Roman" pitchFamily="18" charset="0"/>
              </a:rPr>
              <a:t>Orientation to Emergency Preparedness &amp; Operation Prepare</a:t>
            </a:r>
          </a:p>
          <a:p>
            <a:pPr lvl="1">
              <a:buFont typeface="Arial" pitchFamily="34" charset="0"/>
              <a:buChar char="•"/>
            </a:pPr>
            <a:r>
              <a:rPr lang="en-US" sz="2800" b="1" dirty="0" smtClean="0">
                <a:solidFill>
                  <a:schemeClr val="tx1"/>
                </a:solidFill>
                <a:latin typeface="Times New Roman" pitchFamily="18" charset="0"/>
                <a:cs typeface="Times New Roman" pitchFamily="18" charset="0"/>
              </a:rPr>
              <a:t>Provide you with information and resources to better serve your family and community</a:t>
            </a:r>
          </a:p>
          <a:p>
            <a:pPr lvl="1">
              <a:buFont typeface="Arial" pitchFamily="34" charset="0"/>
              <a:buNone/>
            </a:pPr>
            <a:endParaRPr lang="en-US" sz="2800" b="1" dirty="0" smtClean="0">
              <a:solidFill>
                <a:schemeClr val="tx1"/>
              </a:solidFill>
              <a:latin typeface="Times New Roman" pitchFamily="18" charset="0"/>
              <a:cs typeface="Times New Roman" pitchFamily="18" charset="0"/>
            </a:endParaRPr>
          </a:p>
          <a:p>
            <a:pPr lvl="1">
              <a:buFont typeface="Arial" pitchFamily="34" charset="0"/>
              <a:buNone/>
            </a:pPr>
            <a:endParaRPr lang="en-US" sz="2800" b="1" dirty="0" smtClean="0">
              <a:solidFill>
                <a:schemeClr val="tx1"/>
              </a:solidFill>
              <a:latin typeface="Times New Roman" pitchFamily="18" charset="0"/>
              <a:cs typeface="Times New Roman" pitchFamily="18" charset="0"/>
            </a:endParaRPr>
          </a:p>
          <a:p>
            <a:pPr lvl="1">
              <a:buFont typeface="Arial" pitchFamily="34" charset="0"/>
              <a:buNone/>
            </a:pPr>
            <a:r>
              <a:rPr lang="en-US" sz="2800" b="1" dirty="0" smtClean="0">
                <a:solidFill>
                  <a:schemeClr val="tx1"/>
                </a:solidFill>
                <a:latin typeface="Times New Roman" pitchFamily="18" charset="0"/>
                <a:cs typeface="Times New Roman" pitchFamily="18" charset="0"/>
              </a:rPr>
              <a:t>Here’s what we want you to REMEMBER:</a:t>
            </a:r>
          </a:p>
          <a:p>
            <a:pPr lvl="1">
              <a:buFont typeface="Arial" pitchFamily="34" charset="0"/>
              <a:buChar char="•"/>
            </a:pPr>
            <a:r>
              <a:rPr lang="en-US" sz="2800" b="1" dirty="0" smtClean="0">
                <a:solidFill>
                  <a:schemeClr val="tx1"/>
                </a:solidFill>
                <a:latin typeface="Times New Roman" pitchFamily="18" charset="0"/>
                <a:cs typeface="Times New Roman" pitchFamily="18" charset="0"/>
              </a:rPr>
              <a:t> Be Informed </a:t>
            </a:r>
          </a:p>
          <a:p>
            <a:pPr lvl="1">
              <a:buFont typeface="Arial" pitchFamily="34" charset="0"/>
              <a:buChar char="•"/>
            </a:pPr>
            <a:r>
              <a:rPr lang="en-US" sz="2800" b="1" dirty="0" smtClean="0">
                <a:solidFill>
                  <a:schemeClr val="tx1"/>
                </a:solidFill>
                <a:latin typeface="Times New Roman" pitchFamily="18" charset="0"/>
                <a:cs typeface="Times New Roman" pitchFamily="18" charset="0"/>
              </a:rPr>
              <a:t> Have a Plan </a:t>
            </a:r>
          </a:p>
          <a:p>
            <a:pPr lvl="1">
              <a:buFont typeface="Arial" pitchFamily="34" charset="0"/>
              <a:buChar char="•"/>
            </a:pPr>
            <a:r>
              <a:rPr lang="en-US" sz="2800" b="1" baseline="0" dirty="0" smtClean="0">
                <a:solidFill>
                  <a:schemeClr val="tx1"/>
                </a:solidFill>
                <a:latin typeface="Times New Roman" pitchFamily="18" charset="0"/>
                <a:cs typeface="Times New Roman" pitchFamily="18" charset="0"/>
              </a:rPr>
              <a:t> </a:t>
            </a:r>
            <a:r>
              <a:rPr lang="en-US" sz="2800" b="1" dirty="0" smtClean="0">
                <a:solidFill>
                  <a:schemeClr val="tx1"/>
                </a:solidFill>
                <a:latin typeface="Times New Roman" pitchFamily="18" charset="0"/>
                <a:cs typeface="Times New Roman" pitchFamily="18" charset="0"/>
              </a:rPr>
              <a:t>Make a Kit</a:t>
            </a:r>
          </a:p>
          <a:p>
            <a:pPr lvl="1">
              <a:buFont typeface="Arial" pitchFamily="34" charset="0"/>
              <a:buNone/>
            </a:pPr>
            <a:endParaRPr lang="en-US" sz="2800" b="1" dirty="0" smtClean="0">
              <a:solidFill>
                <a:schemeClr val="tx1"/>
              </a:solidFill>
              <a:latin typeface="Times New Roman" pitchFamily="18" charset="0"/>
              <a:cs typeface="Times New Roman" pitchFamily="18" charset="0"/>
            </a:endParaRPr>
          </a:p>
          <a:p>
            <a:pPr lvl="1">
              <a:buFont typeface="Arial" pitchFamily="34" charset="0"/>
              <a:buNone/>
            </a:pPr>
            <a:endParaRPr lang="en-US" sz="2800" b="1" dirty="0" smtClean="0">
              <a:solidFill>
                <a:schemeClr val="tx1"/>
              </a:solidFill>
              <a:latin typeface="Times New Roman" pitchFamily="18" charset="0"/>
              <a:cs typeface="Times New Roman" pitchFamily="18" charset="0"/>
            </a:endParaRPr>
          </a:p>
          <a:p>
            <a:endParaRPr lang="en-US" dirty="0"/>
          </a:p>
        </p:txBody>
      </p:sp>
      <p:sp>
        <p:nvSpPr>
          <p:cNvPr id="4" name="Slide Number Placeholder 3"/>
          <p:cNvSpPr>
            <a:spLocks noGrp="1"/>
          </p:cNvSpPr>
          <p:nvPr>
            <p:ph type="sldNum" sz="quarter" idx="10"/>
          </p:nvPr>
        </p:nvSpPr>
        <p:spPr/>
        <p:txBody>
          <a:bodyPr/>
          <a:lstStyle/>
          <a:p>
            <a:fld id="{87F949A4-3B77-4D06-9A43-00D184F9FF8C}"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Self explanatory***</a:t>
            </a:r>
          </a:p>
          <a:p>
            <a:endParaRPr lang="en-US" dirty="0" smtClean="0"/>
          </a:p>
          <a:p>
            <a:pPr eaLnBrk="1" hangingPunct="1"/>
            <a:r>
              <a:rPr lang="en-US" sz="2400" b="1" dirty="0" smtClean="0">
                <a:solidFill>
                  <a:srgbClr val="FFFF00"/>
                </a:solidFill>
              </a:rPr>
              <a:t>Hawaii experiences thousands of earthquakes annually,  most are never  felt. </a:t>
            </a:r>
            <a:endParaRPr lang="en-US" sz="1200" b="1" dirty="0" smtClean="0">
              <a:solidFill>
                <a:srgbClr val="FFFF00"/>
              </a:solidFill>
            </a:endParaRPr>
          </a:p>
          <a:p>
            <a:pPr eaLnBrk="1" hangingPunct="1"/>
            <a:r>
              <a:rPr lang="en-US" sz="2400" b="1" dirty="0" smtClean="0">
                <a:solidFill>
                  <a:srgbClr val="FFFF00"/>
                </a:solidFill>
              </a:rPr>
              <a:t>Earthquake is caused by release of energy at a fault line or movement of volcanic magma</a:t>
            </a:r>
            <a:endParaRPr lang="en-US" sz="1200" b="1" dirty="0" smtClean="0">
              <a:solidFill>
                <a:srgbClr val="FFFF00"/>
              </a:solidFill>
            </a:endParaRPr>
          </a:p>
          <a:p>
            <a:pPr eaLnBrk="1" hangingPunct="1"/>
            <a:r>
              <a:rPr lang="en-US" sz="2400" b="1" dirty="0" smtClean="0">
                <a:solidFill>
                  <a:srgbClr val="FFFF00"/>
                </a:solidFill>
              </a:rPr>
              <a:t>Strong earthquakes endanger people by shaking/collapsing structures, causing ground cracks, ground settling landslides and Tsunamis</a:t>
            </a:r>
          </a:p>
          <a:p>
            <a:pPr eaLnBrk="1" hangingPunct="1"/>
            <a:r>
              <a:rPr lang="en-US" sz="2400" b="1" dirty="0" smtClean="0">
                <a:solidFill>
                  <a:srgbClr val="FFFF00"/>
                </a:solidFill>
              </a:rPr>
              <a:t>Size is measured on the Richter Scale</a:t>
            </a:r>
          </a:p>
          <a:p>
            <a:pPr lvl="1" eaLnBrk="1" hangingPunct="1"/>
            <a:r>
              <a:rPr lang="en-US" sz="2000" b="1" dirty="0" smtClean="0">
                <a:solidFill>
                  <a:srgbClr val="FFFF00"/>
                </a:solidFill>
              </a:rPr>
              <a:t>Magnitude 3 felt by people near the source</a:t>
            </a:r>
          </a:p>
          <a:p>
            <a:pPr lvl="1" eaLnBrk="1" hangingPunct="1"/>
            <a:r>
              <a:rPr lang="en-US" sz="2000" b="1" dirty="0" smtClean="0">
                <a:solidFill>
                  <a:srgbClr val="FFFF00"/>
                </a:solidFill>
              </a:rPr>
              <a:t>Magnitude 5 potentially damaging</a:t>
            </a:r>
          </a:p>
          <a:p>
            <a:pPr lvl="1" eaLnBrk="1" hangingPunct="1"/>
            <a:r>
              <a:rPr lang="en-US" sz="2000" b="1" dirty="0" smtClean="0">
                <a:solidFill>
                  <a:srgbClr val="FFFF00"/>
                </a:solidFill>
              </a:rPr>
              <a:t>Magnitude 7 or greater widespread damage to people and property</a:t>
            </a:r>
          </a:p>
          <a:p>
            <a:endParaRPr lang="en-US" dirty="0" smtClean="0"/>
          </a:p>
        </p:txBody>
      </p:sp>
      <p:sp>
        <p:nvSpPr>
          <p:cNvPr id="4" name="Slide Number Placeholder 3"/>
          <p:cNvSpPr>
            <a:spLocks noGrp="1"/>
          </p:cNvSpPr>
          <p:nvPr>
            <p:ph type="sldNum" sz="quarter" idx="10"/>
          </p:nvPr>
        </p:nvSpPr>
        <p:spPr/>
        <p:txBody>
          <a:bodyPr/>
          <a:lstStyle/>
          <a:p>
            <a:fld id="{87F949A4-3B77-4D06-9A43-00D184F9FF8C}"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p:spPr>
      </p:sp>
      <p:sp>
        <p:nvSpPr>
          <p:cNvPr id="563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u="sng" dirty="0" smtClean="0"/>
              <a:t>READ:</a:t>
            </a:r>
          </a:p>
          <a:p>
            <a:pPr eaLnBrk="1" hangingPunct="1">
              <a:spcBef>
                <a:spcPct val="0"/>
              </a:spcBef>
            </a:pPr>
            <a:endParaRPr lang="en-US" b="1" u="sng" dirty="0" smtClean="0"/>
          </a:p>
          <a:p>
            <a:pPr eaLnBrk="1" hangingPunct="1">
              <a:spcBef>
                <a:spcPct val="0"/>
              </a:spcBef>
            </a:pPr>
            <a:r>
              <a:rPr lang="en-US" b="1" u="sng" dirty="0" smtClean="0"/>
              <a:t>PROTECT</a:t>
            </a:r>
            <a:r>
              <a:rPr lang="en-US" dirty="0" smtClean="0"/>
              <a:t> yourself during the earthquake. </a:t>
            </a:r>
          </a:p>
          <a:p>
            <a:pPr eaLnBrk="1" hangingPunct="1">
              <a:spcBef>
                <a:spcPct val="0"/>
              </a:spcBef>
            </a:pPr>
            <a:endParaRPr lang="en-US" dirty="0" smtClean="0"/>
          </a:p>
          <a:p>
            <a:pPr eaLnBrk="1" hangingPunct="1">
              <a:spcBef>
                <a:spcPct val="0"/>
              </a:spcBef>
            </a:pPr>
            <a:r>
              <a:rPr lang="en-US" dirty="0" smtClean="0"/>
              <a:t>If indoors, </a:t>
            </a:r>
            <a:r>
              <a:rPr lang="en-US" b="1" u="sng" dirty="0" smtClean="0"/>
              <a:t>DROP</a:t>
            </a:r>
            <a:r>
              <a:rPr lang="en-US" dirty="0" smtClean="0"/>
              <a:t> under a sturdy table or object </a:t>
            </a:r>
            <a:r>
              <a:rPr lang="en-US" b="1" u="sng" dirty="0" smtClean="0"/>
              <a:t>COVER</a:t>
            </a:r>
            <a:r>
              <a:rPr lang="en-US" dirty="0" smtClean="0"/>
              <a:t> your head and neck and </a:t>
            </a:r>
            <a:r>
              <a:rPr lang="en-US" b="1" u="sng" dirty="0" smtClean="0"/>
              <a:t>HOLD ON</a:t>
            </a:r>
          </a:p>
          <a:p>
            <a:pPr eaLnBrk="1" hangingPunct="1">
              <a:spcBef>
                <a:spcPct val="0"/>
              </a:spcBef>
            </a:pPr>
            <a:endParaRPr lang="en-US" dirty="0" smtClean="0"/>
          </a:p>
          <a:p>
            <a:pPr eaLnBrk="1" hangingPunct="1">
              <a:spcBef>
                <a:spcPct val="0"/>
              </a:spcBef>
            </a:pPr>
            <a:r>
              <a:rPr lang="en-US" dirty="0" smtClean="0"/>
              <a:t>If outdoors, move to a clear area if you can safely do so - away from trees, beach cliffs, signs and other hazards - and drop to the ground</a:t>
            </a:r>
          </a:p>
          <a:p>
            <a:pPr eaLnBrk="1" hangingPunct="1">
              <a:spcBef>
                <a:spcPct val="0"/>
              </a:spcBef>
            </a:pPr>
            <a:endParaRPr lang="en-US" dirty="0" smtClean="0"/>
          </a:p>
          <a:p>
            <a:pPr eaLnBrk="1" hangingPunct="1">
              <a:spcBef>
                <a:spcPct val="0"/>
              </a:spcBef>
            </a:pPr>
            <a:r>
              <a:rPr lang="en-US" dirty="0" smtClean="0"/>
              <a:t>If you have mobility impairments that prevent you from getting up on your own, do not drop to the ground but do cover your head and neck and hold on.</a:t>
            </a:r>
          </a:p>
          <a:p>
            <a:pPr eaLnBrk="1" hangingPunct="1">
              <a:spcBef>
                <a:spcPct val="0"/>
              </a:spcBef>
            </a:pPr>
            <a:endParaRPr lang="en-US" dirty="0" smtClean="0"/>
          </a:p>
          <a:p>
            <a:pPr eaLnBrk="1" hangingPunct="1">
              <a:spcBef>
                <a:spcPct val="0"/>
              </a:spcBef>
            </a:pPr>
            <a:r>
              <a:rPr lang="en-US" dirty="0" smtClean="0"/>
              <a:t>When</a:t>
            </a:r>
            <a:r>
              <a:rPr lang="en-US" baseline="0" dirty="0" smtClean="0"/>
              <a:t> was the last time Hawaii had an earthquake?</a:t>
            </a:r>
          </a:p>
          <a:p>
            <a:pPr eaLnBrk="1" hangingPunct="1">
              <a:spcBef>
                <a:spcPct val="0"/>
              </a:spcBef>
            </a:pPr>
            <a:endParaRPr lang="en-US" baseline="0" dirty="0" smtClean="0"/>
          </a:p>
          <a:p>
            <a:pPr eaLnBrk="1" hangingPunct="1">
              <a:spcBef>
                <a:spcPct val="0"/>
              </a:spcBef>
            </a:pPr>
            <a:r>
              <a:rPr lang="en-US" baseline="0" dirty="0" smtClean="0"/>
              <a:t>Where were you when it happened?</a:t>
            </a:r>
          </a:p>
          <a:p>
            <a:pPr eaLnBrk="1" hangingPunct="1">
              <a:spcBef>
                <a:spcPct val="0"/>
              </a:spcBef>
            </a:pPr>
            <a:endParaRPr lang="en-US" baseline="0" dirty="0" smtClean="0"/>
          </a:p>
          <a:p>
            <a:pPr eaLnBrk="1" hangingPunct="1">
              <a:spcBef>
                <a:spcPct val="0"/>
              </a:spcBef>
            </a:pPr>
            <a:r>
              <a:rPr lang="en-US" baseline="0" dirty="0" smtClean="0"/>
              <a:t>Anyone remember Oct 2006? Earthquake! In Hawaii.</a:t>
            </a:r>
            <a:endParaRPr lang="en-US" dirty="0" smtClean="0"/>
          </a:p>
          <a:p>
            <a:pPr eaLnBrk="1" hangingPunct="1">
              <a:spcBef>
                <a:spcPct val="0"/>
              </a:spcBef>
            </a:pPr>
            <a:endParaRPr lang="en-US" b="1" dirty="0" smtClean="0"/>
          </a:p>
          <a:p>
            <a:pPr eaLnBrk="1" hangingPunct="1">
              <a:spcBef>
                <a:spcPct val="0"/>
              </a:spcBef>
            </a:pPr>
            <a:endParaRPr lang="en-US" dirty="0" smtClean="0"/>
          </a:p>
        </p:txBody>
      </p:sp>
      <p:sp>
        <p:nvSpPr>
          <p:cNvPr id="5632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911225"/>
            <a:fld id="{894DF345-3805-4BB5-A1DA-591ADF11E7CA}" type="slidenum">
              <a:rPr lang="en-US" smtClean="0"/>
              <a:pPr defTabSz="911225"/>
              <a:t>21</a:t>
            </a:fld>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Could this happen in Hawaii?</a:t>
            </a:r>
          </a:p>
          <a:p>
            <a:endParaRPr lang="en-US" dirty="0" smtClean="0"/>
          </a:p>
          <a:p>
            <a:r>
              <a:rPr lang="en-US" dirty="0" smtClean="0"/>
              <a:t>Think</a:t>
            </a:r>
            <a:r>
              <a:rPr lang="en-US" baseline="0" dirty="0" smtClean="0"/>
              <a:t> about you and your family….</a:t>
            </a:r>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87F949A4-3B77-4D06-9A43-00D184F9FF8C}"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p:spPr>
      </p:sp>
      <p:sp>
        <p:nvSpPr>
          <p:cNvPr id="5837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READ:</a:t>
            </a:r>
          </a:p>
          <a:p>
            <a:pPr eaLnBrk="1" hangingPunct="1">
              <a:spcBef>
                <a:spcPct val="0"/>
              </a:spcBef>
            </a:pPr>
            <a:endParaRPr lang="en-US" dirty="0" smtClean="0"/>
          </a:p>
          <a:p>
            <a:pPr eaLnBrk="1" hangingPunct="1">
              <a:spcBef>
                <a:spcPct val="0"/>
              </a:spcBef>
            </a:pPr>
            <a:r>
              <a:rPr lang="en-US" dirty="0" smtClean="0"/>
              <a:t>Distant tsunami caused by earthquakes thousands of miles from Hawaii. Most probable starting locations of distant tsunami for Hawaii would be Alaska, Japan, South America, and the West Coast of the USA. </a:t>
            </a:r>
          </a:p>
          <a:p>
            <a:pPr eaLnBrk="1" hangingPunct="1">
              <a:spcBef>
                <a:spcPct val="0"/>
              </a:spcBef>
            </a:pPr>
            <a:endParaRPr lang="en-US" dirty="0" smtClean="0"/>
          </a:p>
          <a:p>
            <a:pPr eaLnBrk="1" hangingPunct="1">
              <a:spcBef>
                <a:spcPct val="0"/>
              </a:spcBef>
            </a:pPr>
            <a:r>
              <a:rPr lang="en-US" dirty="0" smtClean="0"/>
              <a:t>Map of inundation zone is located in the phone book or at the State Civil Defense website</a:t>
            </a:r>
          </a:p>
        </p:txBody>
      </p:sp>
      <p:sp>
        <p:nvSpPr>
          <p:cNvPr id="5837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911225"/>
            <a:fld id="{6517A2DC-C20E-4F4E-9E44-A38C14D26047}" type="slidenum">
              <a:rPr lang="en-US" smtClean="0"/>
              <a:pPr defTabSz="911225"/>
              <a:t>23</a:t>
            </a:fld>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p:spPr>
      </p:sp>
      <p:sp>
        <p:nvSpPr>
          <p:cNvPr id="5734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READ:</a:t>
            </a:r>
          </a:p>
          <a:p>
            <a:pPr eaLnBrk="1" hangingPunct="1">
              <a:spcBef>
                <a:spcPct val="0"/>
              </a:spcBef>
            </a:pPr>
            <a:endParaRPr lang="en-US" dirty="0" smtClean="0"/>
          </a:p>
          <a:p>
            <a:pPr eaLnBrk="1" hangingPunct="1">
              <a:spcBef>
                <a:spcPct val="0"/>
              </a:spcBef>
            </a:pPr>
            <a:r>
              <a:rPr lang="en-US" dirty="0" smtClean="0"/>
              <a:t>Warnings are issued due to the imminent threat of a tsunami from a large undersea earthquake or following confirmation that a potentially destructive tsunami is underway</a:t>
            </a:r>
          </a:p>
          <a:p>
            <a:pPr eaLnBrk="1" hangingPunct="1">
              <a:spcBef>
                <a:spcPct val="0"/>
              </a:spcBef>
            </a:pPr>
            <a:endParaRPr lang="en-US" dirty="0" smtClean="0"/>
          </a:p>
          <a:p>
            <a:pPr eaLnBrk="1" hangingPunct="1">
              <a:spcBef>
                <a:spcPct val="0"/>
              </a:spcBef>
            </a:pPr>
            <a:r>
              <a:rPr lang="en-US" dirty="0" smtClean="0"/>
              <a:t>Watches are issued by the Tsunami Warning Centers based on seismic information without confirmation that a destructive tsunami is underway.</a:t>
            </a:r>
          </a:p>
          <a:p>
            <a:pPr eaLnBrk="1" hangingPunct="1">
              <a:spcBef>
                <a:spcPct val="0"/>
              </a:spcBef>
            </a:pPr>
            <a:endParaRPr lang="en-US" b="1" u="sng" dirty="0" smtClean="0"/>
          </a:p>
          <a:p>
            <a:pPr eaLnBrk="1" hangingPunct="1">
              <a:spcBef>
                <a:spcPct val="0"/>
              </a:spcBef>
            </a:pPr>
            <a:r>
              <a:rPr lang="en-US" dirty="0" smtClean="0"/>
              <a:t>Advisories are issued to coastal populations within areas not currently in either warning or watch status when a tsunami warning has been issued for another region of the same ocean.  </a:t>
            </a:r>
            <a:endParaRPr lang="en-US" b="1" u="sng" dirty="0" smtClean="0"/>
          </a:p>
        </p:txBody>
      </p:sp>
      <p:sp>
        <p:nvSpPr>
          <p:cNvPr id="5734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911225"/>
            <a:fld id="{C5146D09-6FAC-41D5-8FA6-EF3D07F66125}" type="slidenum">
              <a:rPr lang="en-US" smtClean="0"/>
              <a:pPr defTabSz="911225"/>
              <a:t>24</a:t>
            </a:fld>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defTabSz="911225"/>
            <a:fld id="{19E754B7-8220-473D-8B63-8A0AAF88C9B9}" type="slidenum">
              <a:rPr lang="en-US" smtClean="0"/>
              <a:pPr defTabSz="911225"/>
              <a:t>25</a:t>
            </a:fld>
            <a:endParaRPr lang="en-US" smtClean="0"/>
          </a:p>
        </p:txBody>
      </p:sp>
      <p:sp>
        <p:nvSpPr>
          <p:cNvPr id="5939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939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READ:</a:t>
            </a:r>
          </a:p>
          <a:p>
            <a:pPr eaLnBrk="1" hangingPunct="1">
              <a:spcBef>
                <a:spcPct val="0"/>
              </a:spcBef>
            </a:pPr>
            <a:endParaRPr lang="en-US" dirty="0" smtClean="0"/>
          </a:p>
          <a:p>
            <a:pPr eaLnBrk="1" hangingPunct="1">
              <a:spcBef>
                <a:spcPct val="0"/>
              </a:spcBef>
            </a:pPr>
            <a:r>
              <a:rPr lang="en-US" dirty="0" smtClean="0"/>
              <a:t>Hawaii’s local tsunami threat is related to the large earthquakes associated with the active volcanoes of Kilauea and Mauna Loa on the island of Hawaii.  A large earthquake can generate a tsunami which would hit local areas in minutes and the densely populated Waikiki tourist area in 30 minutes.  </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solidFill>
                  <a:srgbClr val="FFFF00"/>
                </a:solidFill>
                <a:cs typeface="Arial" charset="0"/>
              </a:rPr>
              <a:t>ASK: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solidFill>
                  <a:srgbClr val="FFFF00"/>
                </a:solidFill>
                <a:cs typeface="Arial" charset="0"/>
              </a:rPr>
              <a:t>Do you live in an Evacuation Zone?</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rgbClr val="FFFF00"/>
              </a:solidFill>
              <a:cs typeface="Arial"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solidFill>
                  <a:srgbClr val="FFFF00"/>
                </a:solidFill>
                <a:cs typeface="Arial" charset="0"/>
              </a:rPr>
              <a:t>How would you find out?</a:t>
            </a:r>
          </a:p>
          <a:p>
            <a:endParaRPr lang="en-US" dirty="0"/>
          </a:p>
        </p:txBody>
      </p:sp>
      <p:sp>
        <p:nvSpPr>
          <p:cNvPr id="4" name="Slide Number Placeholder 3"/>
          <p:cNvSpPr>
            <a:spLocks noGrp="1"/>
          </p:cNvSpPr>
          <p:nvPr>
            <p:ph type="sldNum" sz="quarter" idx="10"/>
          </p:nvPr>
        </p:nvSpPr>
        <p:spPr/>
        <p:txBody>
          <a:bodyPr/>
          <a:lstStyle/>
          <a:p>
            <a:fld id="{87F949A4-3B77-4D06-9A43-00D184F9FF8C}" type="slidenum">
              <a:rPr lang="en-US" smtClean="0"/>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p:spPr>
      </p:sp>
      <p:sp>
        <p:nvSpPr>
          <p:cNvPr id="54275"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US" b="0" dirty="0" smtClean="0">
                <a:latin typeface="Calibri" pitchFamily="34" charset="0"/>
              </a:rPr>
              <a:t>Can</a:t>
            </a:r>
            <a:r>
              <a:rPr lang="en-US" b="0" baseline="0" dirty="0" smtClean="0">
                <a:latin typeface="Calibri" pitchFamily="34" charset="0"/>
              </a:rPr>
              <a:t> any one take a guess on what this slide is showing us? The Maximum Amplitude of Tsunami</a:t>
            </a:r>
          </a:p>
          <a:p>
            <a:pPr marL="0" marR="0" indent="0" algn="l" defTabSz="914400" rtl="0" eaLnBrk="1" fontAlgn="base" latinLnBrk="0" hangingPunct="1">
              <a:lnSpc>
                <a:spcPct val="100000"/>
              </a:lnSpc>
              <a:spcBef>
                <a:spcPct val="0"/>
              </a:spcBef>
              <a:spcAft>
                <a:spcPct val="0"/>
              </a:spcAft>
              <a:buClrTx/>
              <a:buSzTx/>
              <a:buFontTx/>
              <a:buNone/>
              <a:tabLst/>
              <a:defRPr/>
            </a:pPr>
            <a:endParaRPr lang="en-US" b="0" baseline="0" dirty="0" smtClean="0">
              <a:latin typeface="Calibri" pitchFamily="34" charset="0"/>
            </a:endParaRPr>
          </a:p>
          <a:p>
            <a:pPr marL="0" marR="0" indent="0" algn="l" defTabSz="914400" rtl="0" eaLnBrk="1" fontAlgn="base" latinLnBrk="0" hangingPunct="1">
              <a:lnSpc>
                <a:spcPct val="100000"/>
              </a:lnSpc>
              <a:spcBef>
                <a:spcPct val="0"/>
              </a:spcBef>
              <a:spcAft>
                <a:spcPct val="0"/>
              </a:spcAft>
              <a:buClrTx/>
              <a:buSzTx/>
              <a:buFontTx/>
              <a:buNone/>
              <a:tabLst/>
              <a:defRPr/>
            </a:pPr>
            <a:endParaRPr lang="en-US" b="0" baseline="0" dirty="0" smtClean="0">
              <a:latin typeface="Calibri" pitchFamily="34" charset="0"/>
            </a:endParaRPr>
          </a:p>
          <a:p>
            <a:pPr marL="0" marR="0" indent="0" algn="l" defTabSz="914400" rtl="0" eaLnBrk="1" fontAlgn="base" latinLnBrk="0" hangingPunct="1">
              <a:lnSpc>
                <a:spcPct val="100000"/>
              </a:lnSpc>
              <a:spcBef>
                <a:spcPct val="0"/>
              </a:spcBef>
              <a:spcAft>
                <a:spcPct val="0"/>
              </a:spcAft>
              <a:buClrTx/>
              <a:buSzTx/>
              <a:buFontTx/>
              <a:buNone/>
              <a:tabLst/>
              <a:defRPr/>
            </a:pPr>
            <a:r>
              <a:rPr lang="en-US" b="0" baseline="0" dirty="0" smtClean="0">
                <a:latin typeface="Calibri" pitchFamily="34" charset="0"/>
              </a:rPr>
              <a:t>** </a:t>
            </a:r>
            <a:r>
              <a:rPr lang="en-US" b="0" dirty="0" smtClean="0">
                <a:latin typeface="Calibri" pitchFamily="34" charset="0"/>
              </a:rPr>
              <a:t>1960 Chile tsunami (EQ magnitude Mw 9.5) Maximum amplitude plot for comparison with Feb 27, 2010 Chile tsunami event**</a:t>
            </a:r>
          </a:p>
          <a:p>
            <a:pPr marL="0" marR="0" indent="0" algn="l" defTabSz="914400" rtl="0" eaLnBrk="1" fontAlgn="base" latinLnBrk="0" hangingPunct="1">
              <a:lnSpc>
                <a:spcPct val="100000"/>
              </a:lnSpc>
              <a:spcBef>
                <a:spcPct val="0"/>
              </a:spcBef>
              <a:spcAft>
                <a:spcPct val="0"/>
              </a:spcAft>
              <a:buClrTx/>
              <a:buSzTx/>
              <a:buFontTx/>
              <a:buNone/>
              <a:tabLst/>
              <a:defRPr/>
            </a:pPr>
            <a:endParaRPr lang="en-US" b="0" dirty="0" smtClean="0">
              <a:latin typeface="Calibri" pitchFamily="34" charset="0"/>
            </a:endParaRPr>
          </a:p>
          <a:p>
            <a:pPr marL="0" marR="0" indent="0" algn="l" defTabSz="914400" rtl="0" eaLnBrk="1" fontAlgn="base" latinLnBrk="0" hangingPunct="1">
              <a:lnSpc>
                <a:spcPct val="100000"/>
              </a:lnSpc>
              <a:spcBef>
                <a:spcPct val="0"/>
              </a:spcBef>
              <a:spcAft>
                <a:spcPct val="0"/>
              </a:spcAft>
              <a:buClrTx/>
              <a:buSzTx/>
              <a:buFontTx/>
              <a:buNone/>
              <a:tabLst/>
              <a:defRPr/>
            </a:pPr>
            <a:endParaRPr lang="en-US" b="0" dirty="0" smtClean="0">
              <a:latin typeface="Calibri" pitchFamily="34" charset="0"/>
            </a:endParaRPr>
          </a:p>
          <a:p>
            <a:pPr>
              <a:spcBef>
                <a:spcPct val="0"/>
              </a:spcBef>
            </a:pPr>
            <a:endParaRPr lang="en-US" dirty="0" smtClean="0">
              <a:latin typeface="Arial" pitchFamily="34" charset="0"/>
            </a:endParaRPr>
          </a:p>
        </p:txBody>
      </p:sp>
      <p:sp>
        <p:nvSpPr>
          <p:cNvPr id="7172" name="Slide Number Placeholder 3"/>
          <p:cNvSpPr>
            <a:spLocks noGrp="1"/>
          </p:cNvSpPr>
          <p:nvPr>
            <p:ph type="sldNum" sz="quarter" idx="5"/>
          </p:nvPr>
        </p:nvSpPr>
        <p:spPr bwMode="auto">
          <a:ln>
            <a:miter lim="800000"/>
            <a:headEnd/>
            <a:tailEnd/>
          </a:ln>
        </p:spPr>
        <p:txBody>
          <a:bodyPr wrap="square" lIns="89730" tIns="44865" rIns="89730" bIns="44865" numCol="1" anchorCtr="0" compatLnSpc="1">
            <a:prstTxWarp prst="textNoShape">
              <a:avLst/>
            </a:prstTxWarp>
          </a:bodyPr>
          <a:lstStyle/>
          <a:p>
            <a:pPr fontAlgn="base">
              <a:spcBef>
                <a:spcPct val="0"/>
              </a:spcBef>
              <a:spcAft>
                <a:spcPct val="0"/>
              </a:spcAft>
              <a:defRPr/>
            </a:pPr>
            <a:fld id="{C205F24A-6181-449D-85BD-397D74C53ECC}" type="slidenum">
              <a:rPr lang="en-US"/>
              <a:pPr fontAlgn="base">
                <a:spcBef>
                  <a:spcPct val="0"/>
                </a:spcBef>
                <a:spcAft>
                  <a:spcPct val="0"/>
                </a:spcAft>
                <a:defRPr/>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smtClean="0">
                <a:solidFill>
                  <a:schemeClr val="bg1"/>
                </a:solidFill>
              </a:rPr>
              <a:t>Can anyone guess</a:t>
            </a:r>
            <a:r>
              <a:rPr lang="en-US" sz="1200" baseline="0" dirty="0" smtClean="0">
                <a:solidFill>
                  <a:schemeClr val="bg1"/>
                </a:solidFill>
              </a:rPr>
              <a:t> what this might be?</a:t>
            </a:r>
          </a:p>
          <a:p>
            <a:endParaRPr lang="en-US" sz="1200" dirty="0" smtClean="0">
              <a:solidFill>
                <a:schemeClr val="bg1"/>
              </a:solidFill>
            </a:endParaRPr>
          </a:p>
          <a:p>
            <a:r>
              <a:rPr lang="en-US" sz="1200" dirty="0" smtClean="0">
                <a:solidFill>
                  <a:schemeClr val="bg1"/>
                </a:solidFill>
              </a:rPr>
              <a:t>Honshu, Japan EQ/Tsunami Disaster </a:t>
            </a:r>
            <a:br>
              <a:rPr lang="en-US" sz="1200" dirty="0" smtClean="0">
                <a:solidFill>
                  <a:schemeClr val="bg1"/>
                </a:solidFill>
              </a:rPr>
            </a:br>
            <a:r>
              <a:rPr lang="en-US" sz="1050" dirty="0" smtClean="0">
                <a:solidFill>
                  <a:schemeClr val="bg1"/>
                </a:solidFill>
              </a:rPr>
              <a:t>March 10, 2011</a:t>
            </a:r>
          </a:p>
          <a:p>
            <a:endParaRPr lang="en-US" sz="1050" dirty="0" smtClean="0">
              <a:solidFill>
                <a:schemeClr val="bg1"/>
              </a:solidFill>
            </a:endParaRPr>
          </a:p>
          <a:p>
            <a:r>
              <a:rPr lang="en-US" sz="1050" baseline="0" dirty="0" smtClean="0">
                <a:solidFill>
                  <a:schemeClr val="bg1"/>
                </a:solidFill>
              </a:rPr>
              <a:t>This happen last year! Where were you?  Were you prepared if something like this happened in Hawaii?  Did you and your family know what to do?</a:t>
            </a:r>
            <a:endParaRPr lang="en-US" sz="1050" dirty="0" smtClean="0">
              <a:solidFill>
                <a:schemeClr val="bg1"/>
              </a:solidFill>
            </a:endParaRPr>
          </a:p>
          <a:p>
            <a:endParaRPr lang="en-US" sz="1050" dirty="0" smtClean="0">
              <a:solidFill>
                <a:schemeClr val="bg1"/>
              </a:solidFill>
            </a:endParaRPr>
          </a:p>
          <a:p>
            <a:endParaRPr lang="en-US" dirty="0"/>
          </a:p>
        </p:txBody>
      </p:sp>
      <p:sp>
        <p:nvSpPr>
          <p:cNvPr id="4" name="Slide Number Placeholder 3"/>
          <p:cNvSpPr>
            <a:spLocks noGrp="1"/>
          </p:cNvSpPr>
          <p:nvPr>
            <p:ph type="sldNum" sz="quarter" idx="10"/>
          </p:nvPr>
        </p:nvSpPr>
        <p:spPr/>
        <p:txBody>
          <a:bodyPr/>
          <a:lstStyle/>
          <a:p>
            <a:fld id="{7B74C90F-883E-4D0A-AA5D-7FE300708342}" type="slidenum">
              <a:rPr lang="en-US" smtClean="0"/>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p:spPr>
      </p:sp>
      <p:sp>
        <p:nvSpPr>
          <p:cNvPr id="6041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Here are some questions:</a:t>
            </a:r>
          </a:p>
          <a:p>
            <a:pPr eaLnBrk="1" hangingPunct="1">
              <a:spcBef>
                <a:spcPct val="0"/>
              </a:spcBef>
            </a:pPr>
            <a:endParaRPr lang="en-US" dirty="0" smtClean="0"/>
          </a:p>
          <a:p>
            <a:pPr eaLnBrk="1" hangingPunct="1">
              <a:spcBef>
                <a:spcPct val="0"/>
              </a:spcBef>
            </a:pPr>
            <a:r>
              <a:rPr lang="en-US" dirty="0" smtClean="0"/>
              <a:t>Where is your higher ground?</a:t>
            </a:r>
          </a:p>
          <a:p>
            <a:pPr eaLnBrk="1" hangingPunct="1">
              <a:spcBef>
                <a:spcPct val="0"/>
              </a:spcBef>
            </a:pPr>
            <a:endParaRPr lang="en-US" dirty="0" smtClean="0"/>
          </a:p>
          <a:p>
            <a:pPr eaLnBrk="1" hangingPunct="1">
              <a:spcBef>
                <a:spcPct val="0"/>
              </a:spcBef>
            </a:pPr>
            <a:r>
              <a:rPr lang="en-US" dirty="0" smtClean="0"/>
              <a:t>Where is your closest shelter?</a:t>
            </a:r>
          </a:p>
          <a:p>
            <a:pPr eaLnBrk="1" hangingPunct="1">
              <a:spcBef>
                <a:spcPct val="0"/>
              </a:spcBef>
            </a:pPr>
            <a:endParaRPr lang="en-US" dirty="0" smtClean="0"/>
          </a:p>
          <a:p>
            <a:pPr eaLnBrk="1" hangingPunct="1">
              <a:spcBef>
                <a:spcPct val="0"/>
              </a:spcBef>
            </a:pPr>
            <a:r>
              <a:rPr lang="en-US" dirty="0" smtClean="0"/>
              <a:t>Where do I find that information?</a:t>
            </a:r>
          </a:p>
          <a:p>
            <a:pPr eaLnBrk="1" hangingPunct="1">
              <a:spcBef>
                <a:spcPct val="0"/>
              </a:spcBef>
            </a:pPr>
            <a:endParaRPr lang="en-US" dirty="0" smtClean="0"/>
          </a:p>
        </p:txBody>
      </p:sp>
      <p:sp>
        <p:nvSpPr>
          <p:cNvPr id="6042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911225"/>
            <a:fld id="{720C4D51-F324-414B-A2AF-11DEBD9D1E81}" type="slidenum">
              <a:rPr lang="en-US" smtClean="0"/>
              <a:pPr defTabSz="911225"/>
              <a:t>29</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cap="all" dirty="0" smtClean="0"/>
              <a:t>Please watch AND LISTEN TO this MESSAGE by our</a:t>
            </a:r>
            <a:r>
              <a:rPr lang="en-US" cap="all" baseline="0" dirty="0" smtClean="0"/>
              <a:t> LT GOVERNOR OF THE STATE OF HAWAII BRIAN SCHATZ</a:t>
            </a:r>
            <a:endParaRPr lang="en-US" cap="all" dirty="0"/>
          </a:p>
        </p:txBody>
      </p:sp>
      <p:sp>
        <p:nvSpPr>
          <p:cNvPr id="4" name="Slide Number Placeholder 3"/>
          <p:cNvSpPr>
            <a:spLocks noGrp="1"/>
          </p:cNvSpPr>
          <p:nvPr>
            <p:ph type="sldNum" sz="quarter" idx="10"/>
          </p:nvPr>
        </p:nvSpPr>
        <p:spPr/>
        <p:txBody>
          <a:bodyPr/>
          <a:lstStyle/>
          <a:p>
            <a:fld id="{87F949A4-3B77-4D06-9A43-00D184F9FF8C}" type="slidenum">
              <a:rPr lang="en-US" smtClean="0"/>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pPr>
              <a:buFont typeface="Arial" pitchFamily="34" charset="0"/>
              <a:buNone/>
            </a:pPr>
            <a:r>
              <a:rPr lang="en-US" sz="3600" b="1" dirty="0" smtClean="0">
                <a:solidFill>
                  <a:srgbClr val="FFFF00"/>
                </a:solidFill>
              </a:rPr>
              <a:t>READ:</a:t>
            </a:r>
          </a:p>
          <a:p>
            <a:pPr>
              <a:buFont typeface="Arial" pitchFamily="34" charset="0"/>
              <a:buChar char="•"/>
            </a:pPr>
            <a:endParaRPr lang="en-US" sz="3600" b="1" dirty="0" smtClean="0">
              <a:solidFill>
                <a:srgbClr val="FFFF00"/>
              </a:solidFill>
            </a:endParaRPr>
          </a:p>
          <a:p>
            <a:pPr>
              <a:buFont typeface="Arial" pitchFamily="34" charset="0"/>
              <a:buChar char="•"/>
            </a:pPr>
            <a:r>
              <a:rPr lang="en-US" sz="3600" b="1" dirty="0" smtClean="0">
                <a:solidFill>
                  <a:srgbClr val="FFFF00"/>
                </a:solidFill>
              </a:rPr>
              <a:t>What is a tornado?</a:t>
            </a:r>
          </a:p>
          <a:p>
            <a:pPr lvl="1">
              <a:buFont typeface="Wingdings" pitchFamily="2" charset="2"/>
              <a:buChar char="ü"/>
            </a:pPr>
            <a:r>
              <a:rPr lang="en-US" sz="2800" b="1" dirty="0" smtClean="0">
                <a:solidFill>
                  <a:srgbClr val="FFFF00"/>
                </a:solidFill>
              </a:rPr>
              <a:t>Violent windstorm characterized by funnel-shaped cloud </a:t>
            </a:r>
          </a:p>
          <a:p>
            <a:pPr lvl="1">
              <a:buFont typeface="Wingdings" pitchFamily="2" charset="2"/>
              <a:buChar char="ü"/>
            </a:pPr>
            <a:r>
              <a:rPr lang="en-US" sz="2800" b="1" dirty="0" smtClean="0">
                <a:solidFill>
                  <a:srgbClr val="FFFF00"/>
                </a:solidFill>
              </a:rPr>
              <a:t>Spawned by thunderstorms or a hurricane</a:t>
            </a:r>
          </a:p>
          <a:p>
            <a:pPr lvl="1">
              <a:buFont typeface="Wingdings" pitchFamily="2" charset="2"/>
              <a:buChar char="ü"/>
            </a:pPr>
            <a:endParaRPr lang="en-US" sz="2800" b="1" dirty="0" smtClean="0">
              <a:solidFill>
                <a:srgbClr val="FFFF00"/>
              </a:solidFill>
            </a:endParaRPr>
          </a:p>
          <a:p>
            <a:pPr>
              <a:buFont typeface="Arial" pitchFamily="34" charset="0"/>
              <a:buChar char="•"/>
            </a:pPr>
            <a:r>
              <a:rPr lang="en-US" sz="3600" b="1" dirty="0" smtClean="0">
                <a:solidFill>
                  <a:srgbClr val="FFFF00"/>
                </a:solidFill>
              </a:rPr>
              <a:t>Tornado Watch </a:t>
            </a:r>
            <a:r>
              <a:rPr lang="en-US" sz="2800" b="1" dirty="0" smtClean="0">
                <a:solidFill>
                  <a:srgbClr val="FFFF00"/>
                </a:solidFill>
              </a:rPr>
              <a:t>– </a:t>
            </a:r>
            <a:r>
              <a:rPr lang="en-US" sz="3200" b="1" dirty="0" smtClean="0">
                <a:solidFill>
                  <a:srgbClr val="FFFF00"/>
                </a:solidFill>
              </a:rPr>
              <a:t>issued when conditions are favorable to formation of tornadoes</a:t>
            </a:r>
          </a:p>
          <a:p>
            <a:pPr>
              <a:buFont typeface="Arial" pitchFamily="34" charset="0"/>
              <a:buChar char="•"/>
            </a:pPr>
            <a:endParaRPr lang="en-US" sz="2800" b="1" dirty="0" smtClean="0">
              <a:solidFill>
                <a:srgbClr val="FFFF00"/>
              </a:solidFill>
            </a:endParaRPr>
          </a:p>
          <a:p>
            <a:pPr>
              <a:buFont typeface="Arial" pitchFamily="34" charset="0"/>
              <a:buChar char="•"/>
            </a:pPr>
            <a:r>
              <a:rPr lang="en-US" sz="3600" b="1" dirty="0" smtClean="0">
                <a:solidFill>
                  <a:srgbClr val="FFFF00"/>
                </a:solidFill>
              </a:rPr>
              <a:t>Tornado Warning</a:t>
            </a:r>
            <a:r>
              <a:rPr lang="en-US" sz="2800" b="1" dirty="0" smtClean="0">
                <a:solidFill>
                  <a:srgbClr val="FFFF00"/>
                </a:solidFill>
              </a:rPr>
              <a:t>- </a:t>
            </a:r>
            <a:r>
              <a:rPr lang="en-US" sz="3200" b="1" dirty="0" smtClean="0">
                <a:solidFill>
                  <a:srgbClr val="FFFF00"/>
                </a:solidFill>
              </a:rPr>
              <a:t>tornado has been sighted </a:t>
            </a:r>
            <a:endParaRPr lang="en-US" sz="2800" b="1" dirty="0" smtClean="0">
              <a:solidFill>
                <a:srgbClr val="FFFF00"/>
              </a:solidFill>
            </a:endParaRPr>
          </a:p>
          <a:p>
            <a:endParaRPr lang="en-US" dirty="0"/>
          </a:p>
        </p:txBody>
      </p:sp>
      <p:sp>
        <p:nvSpPr>
          <p:cNvPr id="4" name="Slide Number Placeholder 3"/>
          <p:cNvSpPr>
            <a:spLocks noGrp="1"/>
          </p:cNvSpPr>
          <p:nvPr>
            <p:ph type="sldNum" sz="quarter" idx="10"/>
          </p:nvPr>
        </p:nvSpPr>
        <p:spPr/>
        <p:txBody>
          <a:bodyPr/>
          <a:lstStyle/>
          <a:p>
            <a:fld id="{87F949A4-3B77-4D06-9A43-00D184F9FF8C}" type="slidenum">
              <a:rPr lang="en-US" smtClean="0"/>
              <a:pPr/>
              <a:t>30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1" dirty="0" smtClean="0"/>
          </a:p>
          <a:p>
            <a:endParaRPr lang="en-US" b="1" dirty="0" smtClean="0"/>
          </a:p>
          <a:p>
            <a:r>
              <a:rPr lang="en-US" b="1" dirty="0" smtClean="0"/>
              <a:t>READ:</a:t>
            </a:r>
          </a:p>
          <a:p>
            <a:endParaRPr lang="en-US" b="1" dirty="0" smtClean="0"/>
          </a:p>
          <a:p>
            <a:r>
              <a:rPr lang="en-US" b="1" dirty="0" smtClean="0"/>
              <a:t>Light Damage  - </a:t>
            </a:r>
          </a:p>
          <a:p>
            <a:endParaRPr lang="en-US" b="1" dirty="0" smtClean="0"/>
          </a:p>
          <a:p>
            <a:pPr marL="463550" lvl="1" indent="-177800"/>
            <a:r>
              <a:rPr lang="en-US" sz="1800" b="1" dirty="0" smtClean="0">
                <a:solidFill>
                  <a:srgbClr val="FFFF00"/>
                </a:solidFill>
              </a:rPr>
              <a:t>F0 Winds 40 – 72 mph -  Light Damage</a:t>
            </a:r>
          </a:p>
          <a:p>
            <a:pPr marL="917575" lvl="2"/>
            <a:r>
              <a:rPr lang="en-US" sz="1400" b="1" dirty="0" smtClean="0">
                <a:solidFill>
                  <a:srgbClr val="FFFF00"/>
                </a:solidFill>
              </a:rPr>
              <a:t>Some damage to chimneys; branches broken off trees; shallow-rooted trees pushed over; sign boards damaged.</a:t>
            </a:r>
          </a:p>
          <a:p>
            <a:pPr lvl="2"/>
            <a:endParaRPr lang="en-US" sz="1400" b="1" dirty="0" smtClean="0">
              <a:solidFill>
                <a:srgbClr val="FFFF00"/>
              </a:solidFill>
            </a:endParaRPr>
          </a:p>
          <a:p>
            <a:pPr marL="506413" lvl="1"/>
            <a:r>
              <a:rPr lang="en-US" sz="1800" b="1" dirty="0" smtClean="0">
                <a:solidFill>
                  <a:srgbClr val="FFFF00"/>
                </a:solidFill>
              </a:rPr>
              <a:t>F1 Winds 73 – 112 mph – Moderate damage</a:t>
            </a:r>
            <a:r>
              <a:rPr lang="en-US" sz="1400" b="1" dirty="0" smtClean="0">
                <a:solidFill>
                  <a:srgbClr val="FFFF00"/>
                </a:solidFill>
              </a:rPr>
              <a:t>: </a:t>
            </a:r>
          </a:p>
          <a:p>
            <a:pPr marL="914400" lvl="2" indent="-344488"/>
            <a:r>
              <a:rPr lang="en-US" sz="1400" b="1" dirty="0" smtClean="0">
                <a:solidFill>
                  <a:srgbClr val="FFFF00"/>
                </a:solidFill>
              </a:rPr>
              <a:t>The lower limit is the beginning of hurricane wind speed; peels surface off roofs; mobile homes pushed off foundations or overturned; moving autos pushed off the roads; attached garages may be destroyed.</a:t>
            </a:r>
          </a:p>
          <a:p>
            <a:pPr lvl="2"/>
            <a:endParaRPr lang="en-US" sz="1400" b="1" dirty="0" smtClean="0">
              <a:solidFill>
                <a:srgbClr val="FFFF00"/>
              </a:solidFill>
            </a:endParaRPr>
          </a:p>
          <a:p>
            <a:pPr marL="463550" lvl="1" indent="-238125"/>
            <a:r>
              <a:rPr lang="en-US" sz="1800" b="1" dirty="0" smtClean="0">
                <a:solidFill>
                  <a:srgbClr val="FFFF00"/>
                </a:solidFill>
              </a:rPr>
              <a:t>F2 Winds 113 – 157 mph – </a:t>
            </a:r>
          </a:p>
          <a:p>
            <a:pPr marL="917575" lvl="2"/>
            <a:r>
              <a:rPr lang="en-US" sz="1400" b="1" dirty="0" smtClean="0">
                <a:solidFill>
                  <a:srgbClr val="FFFF00"/>
                </a:solidFill>
              </a:rPr>
              <a:t>Significant damage Roofs torn off frame houses; mobile homes demolished; boxcars overturned; large trees snapped or uprooted; high-rise windows broken and blown in; light-object missiles generated.</a:t>
            </a:r>
          </a:p>
          <a:p>
            <a:pPr lvl="2"/>
            <a:endParaRPr lang="en-US" sz="1400" b="1" dirty="0" smtClean="0">
              <a:solidFill>
                <a:srgbClr val="FFFF00"/>
              </a:solidFill>
            </a:endParaRPr>
          </a:p>
          <a:p>
            <a:endParaRPr lang="en-US" b="1" dirty="0"/>
          </a:p>
        </p:txBody>
      </p:sp>
      <p:sp>
        <p:nvSpPr>
          <p:cNvPr id="4" name="Slide Number Placeholder 3"/>
          <p:cNvSpPr>
            <a:spLocks noGrp="1"/>
          </p:cNvSpPr>
          <p:nvPr>
            <p:ph type="sldNum" sz="quarter" idx="10"/>
          </p:nvPr>
        </p:nvSpPr>
        <p:spPr/>
        <p:txBody>
          <a:bodyPr/>
          <a:lstStyle/>
          <a:p>
            <a:pPr>
              <a:defRPr/>
            </a:pPr>
            <a:fld id="{8686487C-5BF1-4ABC-9990-11E8C1DB7D50}" type="slidenum">
              <a:rPr lang="en-US" smtClean="0"/>
              <a:pPr>
                <a:defRPr/>
              </a:pPr>
              <a:t>31</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sz="1800" b="1" dirty="0" smtClean="0">
                <a:solidFill>
                  <a:srgbClr val="FFFF00"/>
                </a:solidFill>
              </a:rPr>
              <a:t>F3 Winds 158- 206 mph Sever Damage</a:t>
            </a:r>
            <a:endParaRPr lang="en-US" sz="1600" b="1" dirty="0" smtClean="0">
              <a:solidFill>
                <a:srgbClr val="FFFF00"/>
              </a:solidFill>
            </a:endParaRPr>
          </a:p>
          <a:p>
            <a:pPr lvl="1"/>
            <a:r>
              <a:rPr lang="en-US" sz="1600" b="1" dirty="0" smtClean="0">
                <a:solidFill>
                  <a:srgbClr val="FFFF00"/>
                </a:solidFill>
              </a:rPr>
              <a:t>Roofs and some walls torn off well-constructed houses; most trees in forest uprooted; skyscrapers twisted and deformed with massive destruction of exteriors; heavy cars lifted off the ground and thrown</a:t>
            </a:r>
          </a:p>
          <a:p>
            <a:pPr lvl="1"/>
            <a:endParaRPr lang="en-US" sz="1600" b="1" dirty="0" smtClean="0">
              <a:solidFill>
                <a:srgbClr val="FFFF00"/>
              </a:solidFill>
            </a:endParaRPr>
          </a:p>
          <a:p>
            <a:r>
              <a:rPr lang="en-US" sz="1800" b="1" dirty="0" smtClean="0">
                <a:solidFill>
                  <a:srgbClr val="FFFF00"/>
                </a:solidFill>
              </a:rPr>
              <a:t>F4 Winds 204 – 260 mph Devastating Damage </a:t>
            </a:r>
          </a:p>
          <a:p>
            <a:pPr lvl="1"/>
            <a:r>
              <a:rPr lang="en-US" sz="1600" b="1" dirty="0" smtClean="0">
                <a:solidFill>
                  <a:srgbClr val="FFFF00"/>
                </a:solidFill>
              </a:rPr>
              <a:t>Well-constructed houses leveled; structures with weak foundations blown away some distance; trains overturned; cars thrown and large missiles generated. Skyscrapers and </a:t>
            </a:r>
            <a:r>
              <a:rPr lang="en-US" sz="1600" b="1" dirty="0" err="1" smtClean="0">
                <a:solidFill>
                  <a:srgbClr val="FFFF00"/>
                </a:solidFill>
              </a:rPr>
              <a:t>highrises</a:t>
            </a:r>
            <a:r>
              <a:rPr lang="en-US" sz="1600" b="1" dirty="0" smtClean="0">
                <a:solidFill>
                  <a:srgbClr val="FFFF00"/>
                </a:solidFill>
              </a:rPr>
              <a:t> toppled and destroyed</a:t>
            </a:r>
          </a:p>
          <a:p>
            <a:pPr lvl="1"/>
            <a:endParaRPr lang="en-US" sz="1600" b="1" dirty="0" smtClean="0">
              <a:solidFill>
                <a:srgbClr val="FFFF00"/>
              </a:solidFill>
            </a:endParaRPr>
          </a:p>
          <a:p>
            <a:r>
              <a:rPr lang="en-US" sz="2000" b="1" dirty="0" smtClean="0">
                <a:solidFill>
                  <a:srgbClr val="FFFF00"/>
                </a:solidFill>
              </a:rPr>
              <a:t>F5 Winds 261- 318+ mph  Incredible damage</a:t>
            </a:r>
          </a:p>
          <a:p>
            <a:pPr lvl="1"/>
            <a:r>
              <a:rPr lang="en-US" sz="1600" b="1" dirty="0" smtClean="0">
                <a:solidFill>
                  <a:srgbClr val="FFFF00"/>
                </a:solidFill>
              </a:rPr>
              <a:t>Strong frame houses lifted off foundations and carried considerable distances to disintegrate; automobile sized missiles fly through the air in excess of 100 m (109 yd); trees debarked; steel reinforced concrete structures badly damaged.</a:t>
            </a:r>
          </a:p>
          <a:p>
            <a:endParaRPr lang="en-US" b="1" dirty="0"/>
          </a:p>
        </p:txBody>
      </p:sp>
      <p:sp>
        <p:nvSpPr>
          <p:cNvPr id="4" name="Slide Number Placeholder 3"/>
          <p:cNvSpPr>
            <a:spLocks noGrp="1"/>
          </p:cNvSpPr>
          <p:nvPr>
            <p:ph type="sldNum" sz="quarter" idx="10"/>
          </p:nvPr>
        </p:nvSpPr>
        <p:spPr/>
        <p:txBody>
          <a:bodyPr/>
          <a:lstStyle/>
          <a:p>
            <a:fld id="{87F949A4-3B77-4D06-9A43-00D184F9FF8C}" type="slidenum">
              <a:rPr lang="en-US" smtClean="0"/>
              <a:pPr/>
              <a:t>32</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defTabSz="911225"/>
            <a:fld id="{2863DABA-6AF1-4C3A-B577-A010E3362AAC}" type="slidenum">
              <a:rPr lang="en-US" smtClean="0"/>
              <a:pPr defTabSz="911225"/>
              <a:t>33</a:t>
            </a:fld>
            <a:endParaRPr lang="en-US" smtClean="0"/>
          </a:p>
        </p:txBody>
      </p:sp>
      <p:sp>
        <p:nvSpPr>
          <p:cNvPr id="6349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3492" name="Rectangle 3"/>
          <p:cNvSpPr>
            <a:spLocks noGrp="1" noChangeArrowheads="1"/>
          </p:cNvSpPr>
          <p:nvPr>
            <p:ph type="body" idx="1"/>
          </p:nvPr>
        </p:nvSpPr>
        <p:spPr bwMode="auto">
          <a:xfrm>
            <a:off x="685800" y="4343400"/>
            <a:ext cx="5486400" cy="4513263"/>
          </a:xfrm>
          <a:noFill/>
        </p:spPr>
        <p:txBody>
          <a:bodyPr wrap="square" numCol="1" anchor="t" anchorCtr="0" compatLnSpc="1">
            <a:prstTxWarp prst="textNoShape">
              <a:avLst/>
            </a:prstTxWarp>
          </a:bodyPr>
          <a:lstStyle/>
          <a:p>
            <a:pPr eaLnBrk="1" hangingPunct="1">
              <a:spcBef>
                <a:spcPct val="0"/>
              </a:spcBef>
            </a:pPr>
            <a:r>
              <a:rPr lang="en-US" sz="1400" b="1" dirty="0" smtClean="0"/>
              <a:t>Emergency planning is up to you, but you do have resources available that can help you prepare.</a:t>
            </a:r>
          </a:p>
          <a:p>
            <a:pPr eaLnBrk="1" hangingPunct="1">
              <a:spcBef>
                <a:spcPct val="0"/>
              </a:spcBef>
            </a:pPr>
            <a:endParaRPr lang="en-US" sz="1400" b="1" dirty="0" smtClean="0"/>
          </a:p>
          <a:p>
            <a:pPr eaLnBrk="1" hangingPunct="1">
              <a:spcBef>
                <a:spcPct val="0"/>
              </a:spcBef>
            </a:pPr>
            <a:r>
              <a:rPr lang="en-US" sz="1400" b="1" dirty="0" smtClean="0"/>
              <a:t>You can find general and regional disaster information through a number of sources, including the Internet, television, radio, or briefing sessions like this one.</a:t>
            </a:r>
          </a:p>
          <a:p>
            <a:pPr eaLnBrk="1" hangingPunct="1">
              <a:spcBef>
                <a:spcPct val="0"/>
              </a:spcBef>
            </a:pPr>
            <a:endParaRPr lang="en-US" sz="1400" b="1" dirty="0" smtClean="0"/>
          </a:p>
          <a:p>
            <a:pPr eaLnBrk="1" hangingPunct="1">
              <a:spcBef>
                <a:spcPct val="0"/>
              </a:spcBef>
            </a:pPr>
            <a:endParaRPr lang="en-US" sz="1400" b="1" dirty="0" smtClean="0"/>
          </a:p>
          <a:p>
            <a:pPr eaLnBrk="1" hangingPunct="1">
              <a:spcBef>
                <a:spcPct val="0"/>
              </a:spcBef>
            </a:pPr>
            <a:r>
              <a:rPr lang="en-US" sz="1400" b="1" i="1" dirty="0" smtClean="0"/>
              <a:t>(pause)</a:t>
            </a:r>
          </a:p>
          <a:p>
            <a:pPr eaLnBrk="1" hangingPunct="1">
              <a:spcBef>
                <a:spcPct val="0"/>
              </a:spcBef>
            </a:pPr>
            <a:endParaRPr lang="en-US" sz="1400" b="1" dirty="0" smtClean="0"/>
          </a:p>
          <a:p>
            <a:pPr eaLnBrk="1" hangingPunct="1">
              <a:spcBef>
                <a:spcPct val="0"/>
              </a:spcBef>
            </a:pPr>
            <a:r>
              <a:rPr lang="en-US" sz="1400" b="1" dirty="0" smtClean="0"/>
              <a:t>Recommend these resources….</a:t>
            </a:r>
          </a:p>
          <a:p>
            <a:pPr eaLnBrk="1" hangingPunct="1">
              <a:spcBef>
                <a:spcPct val="0"/>
              </a:spcBef>
            </a:pPr>
            <a:r>
              <a:rPr lang="en-US" sz="1400" b="1" baseline="0" dirty="0" smtClean="0"/>
              <a:t> Take CPR courses with the state civil defense and the American red cross</a:t>
            </a:r>
            <a:endParaRPr lang="en-US" sz="1400" b="1" dirty="0" smtClean="0"/>
          </a:p>
          <a:p>
            <a:pPr eaLnBrk="1" hangingPunct="1">
              <a:spcBef>
                <a:spcPct val="0"/>
              </a:spcBef>
            </a:pPr>
            <a:endParaRPr lang="en-US" sz="1400" b="1" dirty="0" smtClean="0"/>
          </a:p>
          <a:p>
            <a:pPr eaLnBrk="1" hangingPunct="1">
              <a:spcBef>
                <a:spcPct val="0"/>
              </a:spcBef>
            </a:pPr>
            <a:r>
              <a:rPr lang="en-US" sz="1400" b="1" dirty="0" smtClean="0"/>
              <a:t>***fill on our own</a:t>
            </a:r>
            <a:r>
              <a:rPr lang="en-US" sz="1400" b="1" baseline="0" dirty="0" smtClean="0"/>
              <a:t> text****</a:t>
            </a:r>
            <a:endParaRPr lang="en-US" sz="1400" b="1" dirty="0"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0DB5F3C-450F-4478-8232-F25809379C85}" type="slidenum">
              <a:rPr lang="en-US"/>
              <a:pPr/>
              <a:t>34</a:t>
            </a:fld>
            <a:endParaRPr lang="en-US"/>
          </a:p>
        </p:txBody>
      </p:sp>
      <p:sp>
        <p:nvSpPr>
          <p:cNvPr id="101378" name="Rectangle 2"/>
          <p:cNvSpPr>
            <a:spLocks noGrp="1" noRot="1" noChangeAspect="1" noChangeArrowheads="1" noTextEdit="1"/>
          </p:cNvSpPr>
          <p:nvPr>
            <p:ph type="sldImg"/>
          </p:nvPr>
        </p:nvSpPr>
        <p:spPr>
          <a:xfrm>
            <a:off x="2124075" y="300038"/>
            <a:ext cx="2497138" cy="1873250"/>
          </a:xfrm>
          <a:ln/>
        </p:spPr>
      </p:sp>
      <p:sp>
        <p:nvSpPr>
          <p:cNvPr id="101379" name="Rectangle 3"/>
          <p:cNvSpPr>
            <a:spLocks noGrp="1" noChangeArrowheads="1"/>
          </p:cNvSpPr>
          <p:nvPr>
            <p:ph type="body" idx="1"/>
          </p:nvPr>
        </p:nvSpPr>
        <p:spPr>
          <a:xfrm>
            <a:off x="893763" y="2398713"/>
            <a:ext cx="5367337" cy="6370637"/>
          </a:xfrm>
        </p:spPr>
        <p:txBody>
          <a:bodyPr/>
          <a:lstStyle/>
          <a:p>
            <a:r>
              <a:rPr lang="en-US" sz="1600" b="1">
                <a:latin typeface="Arial Rounded MT Bold" pitchFamily="34" charset="0"/>
              </a:rPr>
              <a:t>When emergencies and disasters of all types occur, rapid and effective communication of instructions and essential information to the public can significantly help reduce loss of life and property.  The EAS took effect on January 1, 1997, requiring all participants to use a common protocol to originate, receive or relay emergency alerts.  Hawaii’s EAS is part of the national network that enables the President of the United States to address the American people during periods of national emergency.  State and local EAS plans allow State and county officials, including the National Weather Service Pacific Region, to control the use of the EAS when not in use by the President. </a:t>
            </a:r>
          </a:p>
          <a:p>
            <a:r>
              <a:rPr lang="en-US" sz="1600" b="1">
                <a:latin typeface="Arial Rounded MT Bold" pitchFamily="34" charset="0"/>
              </a:rPr>
              <a:t>The EAS network is comprised of AM, FM, and TV broadcast stations; cable TV providers; participating common carriers; and other non-government entities.</a:t>
            </a:r>
          </a:p>
          <a:p>
            <a:r>
              <a:rPr lang="en-US" sz="1600" b="1">
                <a:latin typeface="Arial Rounded MT Bold" pitchFamily="34" charset="0"/>
              </a:rPr>
              <a:t>When is this monthly test (steady 3 minute siren tone, attention alert signal) conducted?  At 11:45 a.m. on the first state work day of each month.  Tune your radio or television to any station and listen for emergency information and instructions.</a:t>
            </a:r>
          </a:p>
          <a:p>
            <a:r>
              <a:rPr lang="en-US" sz="1600" b="1">
                <a:latin typeface="Arial Rounded MT Bold" pitchFamily="34" charset="0"/>
              </a:rPr>
              <a:t>Disaster Preparedness Information is also found in the white pages of the telephone books.  (Includes tsunami evacuation maps.)</a:t>
            </a:r>
          </a:p>
          <a:p>
            <a:endParaRPr lang="en-US" sz="1600" b="1">
              <a:latin typeface="Arial Rounded MT Bold" pitchFamily="34"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pPr marL="228600" indent="-228600">
              <a:lnSpc>
                <a:spcPct val="90000"/>
              </a:lnSpc>
              <a:spcBef>
                <a:spcPct val="40000"/>
              </a:spcBef>
              <a:buSzPct val="110000"/>
              <a:buFontTx/>
              <a:buNone/>
              <a:defRPr/>
            </a:pPr>
            <a:r>
              <a:rPr lang="en-US" sz="2800" b="1" kern="0" dirty="0" smtClean="0">
                <a:solidFill>
                  <a:srgbClr val="FFFF00"/>
                </a:solidFill>
                <a:latin typeface="Arial"/>
              </a:rPr>
              <a:t>BE INFORMED:</a:t>
            </a:r>
          </a:p>
          <a:p>
            <a:pPr marL="228600" indent="-228600">
              <a:lnSpc>
                <a:spcPct val="90000"/>
              </a:lnSpc>
              <a:spcBef>
                <a:spcPct val="40000"/>
              </a:spcBef>
              <a:buSzPct val="110000"/>
              <a:buFontTx/>
              <a:buNone/>
              <a:defRPr/>
            </a:pPr>
            <a:endParaRPr lang="en-US" sz="2800" b="1" kern="0" dirty="0" smtClean="0">
              <a:solidFill>
                <a:srgbClr val="FFFF00"/>
              </a:solidFill>
              <a:latin typeface="Arial"/>
            </a:endParaRPr>
          </a:p>
          <a:p>
            <a:pPr marL="228600" indent="-228600">
              <a:lnSpc>
                <a:spcPct val="90000"/>
              </a:lnSpc>
              <a:spcBef>
                <a:spcPct val="40000"/>
              </a:spcBef>
              <a:buSzPct val="110000"/>
              <a:buFontTx/>
              <a:buNone/>
              <a:defRPr/>
            </a:pPr>
            <a:endParaRPr lang="en-US" sz="2800" b="1" kern="0" dirty="0" smtClean="0">
              <a:solidFill>
                <a:srgbClr val="FFFF00"/>
              </a:solidFill>
              <a:latin typeface="Arial"/>
            </a:endParaRPr>
          </a:p>
          <a:p>
            <a:pPr marL="228600" indent="-228600">
              <a:lnSpc>
                <a:spcPct val="90000"/>
              </a:lnSpc>
              <a:spcBef>
                <a:spcPct val="40000"/>
              </a:spcBef>
              <a:buSzPct val="110000"/>
              <a:buFontTx/>
              <a:buNone/>
              <a:defRPr/>
            </a:pPr>
            <a:r>
              <a:rPr lang="en-US" sz="2800" b="1" kern="0" dirty="0" smtClean="0">
                <a:solidFill>
                  <a:srgbClr val="FFFF00"/>
                </a:solidFill>
                <a:latin typeface="Arial"/>
              </a:rPr>
              <a:t>State and City &amp; County of Honolulu Shelters</a:t>
            </a:r>
          </a:p>
          <a:p>
            <a:pPr marL="577850" lvl="1" indent="-234950">
              <a:lnSpc>
                <a:spcPct val="90000"/>
              </a:lnSpc>
              <a:spcBef>
                <a:spcPct val="40000"/>
              </a:spcBef>
              <a:buFontTx/>
              <a:buChar char="–"/>
              <a:defRPr/>
            </a:pPr>
            <a:r>
              <a:rPr lang="en-US" sz="2400" b="1" kern="0" dirty="0" smtClean="0">
                <a:solidFill>
                  <a:srgbClr val="FFFF00"/>
                </a:solidFill>
                <a:latin typeface="Arial"/>
              </a:rPr>
              <a:t>Locations of all state shelters can be found at  </a:t>
            </a:r>
            <a:r>
              <a:rPr lang="en-US" sz="2400" b="1" kern="0" dirty="0" smtClean="0">
                <a:latin typeface="Arial"/>
                <a:hlinkClick r:id="rId3"/>
              </a:rPr>
              <a:t>http://www.scd.state.hi.us/</a:t>
            </a:r>
            <a:endParaRPr lang="en-US" sz="2400" b="1" kern="0" dirty="0" smtClean="0">
              <a:latin typeface="Arial"/>
            </a:endParaRPr>
          </a:p>
          <a:p>
            <a:pPr marL="1035050" lvl="2" indent="-234950">
              <a:lnSpc>
                <a:spcPct val="90000"/>
              </a:lnSpc>
              <a:spcBef>
                <a:spcPct val="40000"/>
              </a:spcBef>
              <a:buFontTx/>
              <a:buChar char="–"/>
              <a:defRPr/>
            </a:pPr>
            <a:r>
              <a:rPr lang="en-US" sz="2400" b="1" kern="0" dirty="0" smtClean="0">
                <a:solidFill>
                  <a:srgbClr val="FFFF00"/>
                </a:solidFill>
                <a:latin typeface="Arial"/>
              </a:rPr>
              <a:t>All Schools in State of HI are Shelters</a:t>
            </a:r>
          </a:p>
          <a:p>
            <a:pPr marL="1035050" lvl="2" indent="-234950">
              <a:lnSpc>
                <a:spcPct val="90000"/>
              </a:lnSpc>
              <a:spcBef>
                <a:spcPct val="40000"/>
              </a:spcBef>
              <a:buFontTx/>
              <a:buChar char="–"/>
              <a:defRPr/>
            </a:pPr>
            <a:r>
              <a:rPr lang="en-US" sz="2400" b="1" kern="0" dirty="0" smtClean="0">
                <a:latin typeface="Arial"/>
              </a:rPr>
              <a:t> </a:t>
            </a:r>
            <a:r>
              <a:rPr lang="en-US" sz="2400" b="1" i="1" kern="0" dirty="0" smtClean="0">
                <a:solidFill>
                  <a:srgbClr val="FF0000"/>
                </a:solidFill>
                <a:latin typeface="Arial"/>
              </a:rPr>
              <a:t>NOTE</a:t>
            </a:r>
            <a:r>
              <a:rPr lang="en-US" sz="2400" b="1" kern="0" dirty="0" smtClean="0">
                <a:solidFill>
                  <a:srgbClr val="FFFF00"/>
                </a:solidFill>
                <a:latin typeface="Arial"/>
              </a:rPr>
              <a:t>: Not all schools will be open!</a:t>
            </a:r>
          </a:p>
          <a:p>
            <a:pPr marL="1035050" lvl="2" indent="-234950">
              <a:lnSpc>
                <a:spcPct val="90000"/>
              </a:lnSpc>
              <a:spcBef>
                <a:spcPct val="40000"/>
              </a:spcBef>
              <a:buFontTx/>
              <a:buChar char="–"/>
              <a:defRPr/>
            </a:pPr>
            <a:r>
              <a:rPr lang="en-US" sz="2400" b="1" kern="0" dirty="0" smtClean="0">
                <a:solidFill>
                  <a:srgbClr val="FFFF00"/>
                </a:solidFill>
                <a:latin typeface="Arial"/>
              </a:rPr>
              <a:t>Specific shelters are set up for special needs populations and to receive pets </a:t>
            </a:r>
          </a:p>
          <a:p>
            <a:pPr marL="1035050" lvl="2" indent="-234950">
              <a:lnSpc>
                <a:spcPct val="90000"/>
              </a:lnSpc>
              <a:spcBef>
                <a:spcPct val="40000"/>
              </a:spcBef>
              <a:buFontTx/>
              <a:buChar char="–"/>
              <a:defRPr/>
            </a:pPr>
            <a:r>
              <a:rPr lang="en-US" sz="2400" b="1" kern="0" dirty="0" smtClean="0">
                <a:solidFill>
                  <a:srgbClr val="FFFF00"/>
                </a:solidFill>
                <a:latin typeface="Arial"/>
              </a:rPr>
              <a:t>Pets must have supplies and be in hard sided kennel</a:t>
            </a:r>
          </a:p>
          <a:p>
            <a:pPr marL="577850" lvl="1" indent="-234950">
              <a:lnSpc>
                <a:spcPct val="90000"/>
              </a:lnSpc>
              <a:spcBef>
                <a:spcPct val="40000"/>
              </a:spcBef>
              <a:buFontTx/>
              <a:buChar char="–"/>
              <a:defRPr/>
            </a:pPr>
            <a:r>
              <a:rPr lang="en-US" sz="2400" b="1" kern="0" dirty="0" smtClean="0">
                <a:solidFill>
                  <a:srgbClr val="FFFF00"/>
                </a:solidFill>
                <a:latin typeface="Arial"/>
              </a:rPr>
              <a:t>Monitor the State CD website and radio/TV for opening times/locations of local shelter as not all schools will open as shelters</a:t>
            </a:r>
          </a:p>
          <a:p>
            <a:pPr marL="577850" lvl="1" indent="-234950">
              <a:lnSpc>
                <a:spcPct val="90000"/>
              </a:lnSpc>
              <a:spcBef>
                <a:spcPct val="40000"/>
              </a:spcBef>
              <a:buFontTx/>
              <a:buChar char="–"/>
              <a:defRPr/>
            </a:pPr>
            <a:r>
              <a:rPr lang="en-US" sz="2400" b="1" kern="0" dirty="0" smtClean="0">
                <a:solidFill>
                  <a:srgbClr val="FFFF00"/>
                </a:solidFill>
                <a:latin typeface="Arial"/>
              </a:rPr>
              <a:t>Ensure you bring your Emergency Kit and water with you </a:t>
            </a:r>
          </a:p>
          <a:p>
            <a:endParaRPr lang="en-US" dirty="0"/>
          </a:p>
        </p:txBody>
      </p:sp>
      <p:sp>
        <p:nvSpPr>
          <p:cNvPr id="4" name="Slide Number Placeholder 3"/>
          <p:cNvSpPr>
            <a:spLocks noGrp="1"/>
          </p:cNvSpPr>
          <p:nvPr>
            <p:ph type="sldNum" sz="quarter" idx="10"/>
          </p:nvPr>
        </p:nvSpPr>
        <p:spPr/>
        <p:txBody>
          <a:bodyPr/>
          <a:lstStyle/>
          <a:p>
            <a:fld id="{87F949A4-3B77-4D06-9A43-00D184F9FF8C}" type="slidenum">
              <a:rPr lang="en-US" smtClean="0"/>
              <a:pPr/>
              <a:t>35</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defTabSz="911225"/>
            <a:fld id="{C36D5B0F-7252-4308-AA28-2745E1641A41}" type="slidenum">
              <a:rPr lang="en-US" smtClean="0"/>
              <a:pPr defTabSz="911225"/>
              <a:t>36</a:t>
            </a:fld>
            <a:endParaRPr lang="en-US" smtClean="0"/>
          </a:p>
        </p:txBody>
      </p:sp>
      <p:sp>
        <p:nvSpPr>
          <p:cNvPr id="65539" name="Rectangle 2"/>
          <p:cNvSpPr>
            <a:spLocks noGrp="1" noRot="1" noChangeAspect="1" noChangeArrowheads="1" noTextEdit="1"/>
          </p:cNvSpPr>
          <p:nvPr>
            <p:ph type="sldImg"/>
          </p:nvPr>
        </p:nvSpPr>
        <p:spPr bwMode="auto">
          <a:xfrm>
            <a:off x="1143000" y="776288"/>
            <a:ext cx="4572000" cy="3429000"/>
          </a:xfrm>
          <a:noFill/>
          <a:ln>
            <a:solidFill>
              <a:srgbClr val="000000"/>
            </a:solidFill>
            <a:miter lim="800000"/>
            <a:headEnd/>
            <a:tailEnd/>
          </a:ln>
        </p:spPr>
      </p:sp>
      <p:sp>
        <p:nvSpPr>
          <p:cNvPr id="65540" name="Rectangle 3"/>
          <p:cNvSpPr>
            <a:spLocks noGrp="1" noChangeArrowheads="1"/>
          </p:cNvSpPr>
          <p:nvPr>
            <p:ph type="body" idx="1"/>
          </p:nvPr>
        </p:nvSpPr>
        <p:spPr bwMode="auto">
          <a:xfrm>
            <a:off x="685800" y="4394200"/>
            <a:ext cx="5486400" cy="4114800"/>
          </a:xfrm>
          <a:noFill/>
        </p:spPr>
        <p:txBody>
          <a:bodyPr wrap="square" numCol="1" anchor="t" anchorCtr="0" compatLnSpc="1">
            <a:prstTxWarp prst="textNoShape">
              <a:avLst/>
            </a:prstTxWarp>
          </a:bodyPr>
          <a:lstStyle/>
          <a:p>
            <a:pPr eaLnBrk="1" hangingPunct="1">
              <a:spcBef>
                <a:spcPct val="0"/>
              </a:spcBef>
            </a:pPr>
            <a:r>
              <a:rPr lang="en-US" sz="1400" b="1" dirty="0" smtClean="0"/>
              <a:t>HAVE A PLAN:</a:t>
            </a:r>
          </a:p>
          <a:p>
            <a:pPr eaLnBrk="1" hangingPunct="1">
              <a:spcBef>
                <a:spcPct val="0"/>
              </a:spcBef>
            </a:pPr>
            <a:endParaRPr lang="en-US" sz="1400" dirty="0" smtClean="0"/>
          </a:p>
          <a:p>
            <a:pPr eaLnBrk="1" hangingPunct="1">
              <a:spcBef>
                <a:spcPct val="0"/>
              </a:spcBef>
            </a:pPr>
            <a:r>
              <a:rPr lang="en-US" sz="1400" b="1" dirty="0" smtClean="0"/>
              <a:t>One of the most important tools you and you family can have to protect yourself in possible emergencies is a family preparedness plan. It is important that you plan ahead as a family for all types of emergencies and responses.</a:t>
            </a:r>
          </a:p>
          <a:p>
            <a:pPr eaLnBrk="1" hangingPunct="1">
              <a:spcBef>
                <a:spcPct val="0"/>
              </a:spcBef>
            </a:pPr>
            <a:endParaRPr lang="en-US" sz="1400" b="1" dirty="0" smtClean="0"/>
          </a:p>
          <a:p>
            <a:pPr eaLnBrk="1" hangingPunct="1">
              <a:spcBef>
                <a:spcPct val="0"/>
              </a:spcBef>
            </a:pPr>
            <a:r>
              <a:rPr lang="en-US" sz="1400" b="1" dirty="0" smtClean="0"/>
              <a:t>Everyone in the family should understand what to do, where to go, and what to take in the event of an emergency.</a:t>
            </a:r>
          </a:p>
          <a:p>
            <a:pPr eaLnBrk="1" hangingPunct="1">
              <a:spcBef>
                <a:spcPct val="0"/>
              </a:spcBef>
            </a:pPr>
            <a:endParaRPr lang="en-US" sz="1400" b="1" dirty="0" smtClean="0"/>
          </a:p>
          <a:p>
            <a:pPr eaLnBrk="1" hangingPunct="1">
              <a:spcBef>
                <a:spcPct val="0"/>
              </a:spcBef>
              <a:buFontTx/>
              <a:buChar char="-"/>
            </a:pPr>
            <a:r>
              <a:rPr lang="en-US" sz="1400" b="1" dirty="0" smtClean="0"/>
              <a:t>A family emergency plan covers shelter and evacuation options.</a:t>
            </a:r>
          </a:p>
          <a:p>
            <a:pPr eaLnBrk="1" hangingPunct="1">
              <a:spcBef>
                <a:spcPct val="0"/>
              </a:spcBef>
              <a:buFontTx/>
              <a:buChar char="-"/>
            </a:pPr>
            <a:r>
              <a:rPr lang="en-US" sz="1400" b="1" dirty="0" smtClean="0"/>
              <a:t>A family communication plan helps you get in touch if you are separated.</a:t>
            </a:r>
          </a:p>
          <a:p>
            <a:pPr eaLnBrk="1" hangingPunct="1">
              <a:spcBef>
                <a:spcPct val="0"/>
              </a:spcBef>
              <a:buFontTx/>
              <a:buChar char="-"/>
            </a:pPr>
            <a:r>
              <a:rPr lang="en-US" sz="1400" b="1" dirty="0" smtClean="0"/>
              <a:t>DON’T COUNT ON YOUR CELL PHONE!!!!!</a:t>
            </a:r>
          </a:p>
          <a:p>
            <a:pPr eaLnBrk="1" hangingPunct="1">
              <a:spcBef>
                <a:spcPct val="0"/>
              </a:spcBef>
            </a:pPr>
            <a:endParaRPr lang="en-US" sz="1400" b="1" dirty="0"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defTabSz="911225"/>
            <a:fld id="{9780C201-617D-4B9D-B8CA-ECB91C306610}" type="slidenum">
              <a:rPr lang="en-US" smtClean="0"/>
              <a:pPr defTabSz="911225"/>
              <a:t>37</a:t>
            </a:fld>
            <a:endParaRPr lang="en-US" smtClean="0"/>
          </a:p>
        </p:txBody>
      </p:sp>
      <p:sp>
        <p:nvSpPr>
          <p:cNvPr id="6656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656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dirty="0" smtClean="0"/>
              <a:t>Create an Emergency Plan with your family.</a:t>
            </a:r>
          </a:p>
          <a:p>
            <a:pPr eaLnBrk="1" hangingPunct="1">
              <a:spcBef>
                <a:spcPct val="0"/>
              </a:spcBef>
            </a:pPr>
            <a:r>
              <a:rPr lang="en-US" b="1" dirty="0" smtClean="0"/>
              <a:t>Know the safe areas in each room in the house (under sturdy tables, desks, or against inside walls).</a:t>
            </a:r>
          </a:p>
          <a:p>
            <a:pPr eaLnBrk="1" hangingPunct="1">
              <a:spcBef>
                <a:spcPct val="0"/>
              </a:spcBef>
            </a:pPr>
            <a:r>
              <a:rPr lang="en-US" b="1" dirty="0" smtClean="0"/>
              <a:t>Know where the danger areas are as well (windows, mirrors, hanging objects, fireplaces, and tall furniture).</a:t>
            </a:r>
          </a:p>
          <a:p>
            <a:pPr eaLnBrk="1" hangingPunct="1">
              <a:spcBef>
                <a:spcPct val="0"/>
              </a:spcBef>
            </a:pPr>
            <a:r>
              <a:rPr lang="en-US" b="1" dirty="0" smtClean="0"/>
              <a:t>The bed in each bedroom should be a safe zone where you or a family member could ride out an earthquake in relative safety. Avoid placement of beds against windows, under heavy objects, under heavy mirrors or framed pictures, or next to heavy bookshelves that could fall on the bed area).</a:t>
            </a:r>
          </a:p>
          <a:p>
            <a:pPr eaLnBrk="1" hangingPunct="1">
              <a:spcBef>
                <a:spcPct val="0"/>
              </a:spcBef>
            </a:pPr>
            <a:r>
              <a:rPr lang="en-US" b="1" dirty="0" smtClean="0"/>
              <a:t>Have a pre-arranged area where the family will meet if separated.</a:t>
            </a:r>
          </a:p>
          <a:p>
            <a:pPr eaLnBrk="1" hangingPunct="1">
              <a:spcBef>
                <a:spcPct val="0"/>
              </a:spcBef>
            </a:pPr>
            <a:r>
              <a:rPr lang="en-US" b="1" dirty="0" smtClean="0"/>
              <a:t>Maintain a list of emergency phone numbers, but use the phone only if absolutely necessary.</a:t>
            </a:r>
          </a:p>
          <a:p>
            <a:pPr eaLnBrk="1" hangingPunct="1">
              <a:spcBef>
                <a:spcPct val="0"/>
              </a:spcBef>
            </a:pPr>
            <a:r>
              <a:rPr lang="en-US" b="1" dirty="0" smtClean="0"/>
              <a:t>Keep a survival kit at home, in your car, and at work, in case stores and other services are not available for a few days.</a:t>
            </a:r>
          </a:p>
          <a:p>
            <a:pPr eaLnBrk="1" hangingPunct="1">
              <a:spcBef>
                <a:spcPct val="0"/>
              </a:spcBef>
            </a:pPr>
            <a:r>
              <a:rPr lang="en-US" b="1" dirty="0" smtClean="0"/>
              <a:t>Keep a pair of shoes available, and if possible, put them on before trying to leave the house. Glass, splinters, nails, and other debris can inflict serious injuries.</a:t>
            </a:r>
          </a:p>
          <a:p>
            <a:pPr eaLnBrk="1" hangingPunct="1">
              <a:spcBef>
                <a:spcPct val="0"/>
              </a:spcBef>
            </a:pPr>
            <a:endParaRPr lang="en-US" b="1" dirty="0" smtClean="0"/>
          </a:p>
          <a:p>
            <a:pPr eaLnBrk="1" hangingPunct="1">
              <a:spcBef>
                <a:spcPct val="0"/>
              </a:spcBef>
            </a:pPr>
            <a:r>
              <a:rPr lang="en-US" b="1" dirty="0" smtClean="0"/>
              <a:t>Contact</a:t>
            </a:r>
            <a:r>
              <a:rPr lang="en-US" b="1" baseline="0" dirty="0" smtClean="0"/>
              <a:t> you insurance company for any questions pertaining homeowner and rental insurance. As the  Government, we cannot answer insurance questions.</a:t>
            </a:r>
            <a:endParaRPr lang="en-US" b="1" dirty="0"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defTabSz="911225"/>
            <a:fld id="{8C3F438D-45B1-4F37-B4A5-772036B67D6C}" type="slidenum">
              <a:rPr lang="en-US" smtClean="0"/>
              <a:pPr defTabSz="911225"/>
              <a:t>38</a:t>
            </a:fld>
            <a:endParaRPr lang="en-US" smtClean="0"/>
          </a:p>
        </p:txBody>
      </p:sp>
      <p:sp>
        <p:nvSpPr>
          <p:cNvPr id="6758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7588" name="Rectangle 3"/>
          <p:cNvSpPr>
            <a:spLocks noGrp="1" noChangeArrowheads="1"/>
          </p:cNvSpPr>
          <p:nvPr>
            <p:ph type="body" idx="1"/>
          </p:nvPr>
        </p:nvSpPr>
        <p:spPr bwMode="auto">
          <a:xfrm>
            <a:off x="685800" y="4427538"/>
            <a:ext cx="5486400" cy="4459287"/>
          </a:xfrm>
          <a:noFill/>
        </p:spPr>
        <p:txBody>
          <a:bodyPr wrap="square" numCol="1" anchor="t" anchorCtr="0" compatLnSpc="1">
            <a:prstTxWarp prst="textNoShape">
              <a:avLst/>
            </a:prstTxWarp>
          </a:bodyPr>
          <a:lstStyle/>
          <a:p>
            <a:pPr eaLnBrk="1" hangingPunct="1">
              <a:spcBef>
                <a:spcPct val="0"/>
              </a:spcBef>
            </a:pPr>
            <a:r>
              <a:rPr lang="en-US" sz="1400" dirty="0" smtClean="0"/>
              <a:t>I</a:t>
            </a:r>
            <a:r>
              <a:rPr lang="en-US" sz="1400" b="1" dirty="0" smtClean="0"/>
              <a:t>n some cases, such as a hazardous material emergency, you might decide (or be directed) to “shelter in place”, staying where you are in your home, your office, your school, or even your car. Shelter-in place may involve sealing openings around windows and doors or just staying inside.</a:t>
            </a:r>
          </a:p>
          <a:p>
            <a:pPr eaLnBrk="1" hangingPunct="1">
              <a:spcBef>
                <a:spcPct val="0"/>
              </a:spcBef>
            </a:pPr>
            <a:endParaRPr lang="en-US" sz="1400" b="1" dirty="0" smtClean="0"/>
          </a:p>
          <a:p>
            <a:pPr eaLnBrk="1" hangingPunct="1">
              <a:spcBef>
                <a:spcPct val="0"/>
              </a:spcBef>
            </a:pPr>
            <a:r>
              <a:rPr lang="en-US" sz="1400" b="1" dirty="0" smtClean="0"/>
              <a:t>Safe and effective evacuation requires planning ahead—there may be little advance warning. In the event of an evacuation, you may end up at a civilian shelter or an on-base safe haven.</a:t>
            </a:r>
          </a:p>
          <a:p>
            <a:pPr eaLnBrk="1" hangingPunct="1">
              <a:spcBef>
                <a:spcPct val="0"/>
              </a:spcBef>
            </a:pPr>
            <a:endParaRPr lang="en-US" sz="1400" b="1" i="1" dirty="0" smtClean="0"/>
          </a:p>
          <a:p>
            <a:pPr eaLnBrk="1" hangingPunct="1">
              <a:spcBef>
                <a:spcPct val="0"/>
              </a:spcBef>
            </a:pPr>
            <a:r>
              <a:rPr lang="en-US" sz="1400" b="1" dirty="0" smtClean="0"/>
              <a:t>Be sure to consider children, pets, and special needs adults when putting together your emergency plan.  Adjust your plan to accommodate all of your family members’ needs.</a:t>
            </a: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defTabSz="911225"/>
            <a:fld id="{FAA15B2F-5DD3-4DE4-8657-F6DB866A6472}" type="slidenum">
              <a:rPr lang="en-US" smtClean="0"/>
              <a:pPr defTabSz="911225"/>
              <a:t>39</a:t>
            </a:fld>
            <a:endParaRPr lang="en-US" smtClean="0"/>
          </a:p>
        </p:txBody>
      </p:sp>
      <p:sp>
        <p:nvSpPr>
          <p:cNvPr id="6861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8612" name="Rectangle 3"/>
          <p:cNvSpPr>
            <a:spLocks noGrp="1" noChangeArrowheads="1"/>
          </p:cNvSpPr>
          <p:nvPr>
            <p:ph type="body" idx="1"/>
          </p:nvPr>
        </p:nvSpPr>
        <p:spPr bwMode="auto">
          <a:xfrm>
            <a:off x="685800" y="4343400"/>
            <a:ext cx="5486400" cy="4132263"/>
          </a:xfrm>
          <a:noFill/>
        </p:spPr>
        <p:txBody>
          <a:bodyPr wrap="square" numCol="1" anchor="t" anchorCtr="0" compatLnSpc="1">
            <a:prstTxWarp prst="textNoShape">
              <a:avLst/>
            </a:prstTxWarp>
          </a:bodyPr>
          <a:lstStyle/>
          <a:p>
            <a:pPr eaLnBrk="1" hangingPunct="1">
              <a:spcBef>
                <a:spcPct val="0"/>
              </a:spcBef>
            </a:pPr>
            <a:r>
              <a:rPr lang="en-US" sz="1400" b="1" dirty="0" smtClean="0"/>
              <a:t>Your family may not be together when a disaster strikes, so plan how to contact one another. Prepare a family communication plan that includes information on where family members spend the most time, such as work or school.</a:t>
            </a:r>
          </a:p>
          <a:p>
            <a:pPr eaLnBrk="1" hangingPunct="1">
              <a:spcBef>
                <a:spcPct val="0"/>
              </a:spcBef>
            </a:pPr>
            <a:endParaRPr lang="en-US" sz="1400" b="1" dirty="0" smtClean="0"/>
          </a:p>
          <a:p>
            <a:pPr eaLnBrk="1" hangingPunct="1">
              <a:spcBef>
                <a:spcPct val="0"/>
              </a:spcBef>
            </a:pPr>
            <a:r>
              <a:rPr lang="en-US" sz="1400" b="1" dirty="0" smtClean="0"/>
              <a:t>Make emergency contact cards for everyone in the family.  Include important personal information, out of town contacts, and medical conditions, as well as your Command Information.</a:t>
            </a:r>
          </a:p>
          <a:p>
            <a:pPr eaLnBrk="1" hangingPunct="1">
              <a:spcBef>
                <a:spcPct val="0"/>
              </a:spcBef>
            </a:pPr>
            <a:endParaRPr lang="en-US" sz="1400" dirty="0" smtClean="0"/>
          </a:p>
          <a:p>
            <a:pPr eaLnBrk="1" hangingPunct="1">
              <a:spcBef>
                <a:spcPct val="0"/>
              </a:spcBef>
            </a:pPr>
            <a:r>
              <a:rPr lang="en-US" sz="1400" dirty="0" smtClean="0"/>
              <a:t>After discussing your options, conduct a dry run of your evacuation plan. Try to identify any problems or obstacles so you can fix them before a real emergency occurs.</a:t>
            </a:r>
          </a:p>
          <a:p>
            <a:pPr eaLnBrk="1" hangingPunct="1">
              <a:spcBef>
                <a:spcPct val="0"/>
              </a:spcBef>
            </a:pPr>
            <a:endParaRPr lang="en-US" sz="1400"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Can you names some of the natural disasters that occur?</a:t>
            </a:r>
          </a:p>
          <a:p>
            <a:endParaRPr lang="en-US" dirty="0" smtClean="0"/>
          </a:p>
          <a:p>
            <a:r>
              <a:rPr lang="en-US" dirty="0" smtClean="0"/>
              <a:t>Can any one name some the disasters have</a:t>
            </a:r>
            <a:r>
              <a:rPr lang="en-US" baseline="0" dirty="0" smtClean="0"/>
              <a:t> occurred in out State of Hawaii?</a:t>
            </a:r>
          </a:p>
          <a:p>
            <a:endParaRPr lang="en-US" baseline="0" dirty="0" smtClean="0"/>
          </a:p>
          <a:p>
            <a:r>
              <a:rPr lang="en-US" baseline="0" dirty="0" smtClean="0"/>
              <a:t>If someone says one, response, Thank you for sharing.</a:t>
            </a:r>
          </a:p>
          <a:p>
            <a:endParaRPr lang="en-US" baseline="0" dirty="0" smtClean="0"/>
          </a:p>
          <a:p>
            <a:r>
              <a:rPr lang="en-US" b="1" i="1" baseline="0" dirty="0" smtClean="0"/>
              <a:t>NOTES: Let them name some of the disasters that have occurred.</a:t>
            </a:r>
          </a:p>
          <a:p>
            <a:endParaRPr lang="en-US" baseline="0" dirty="0" smtClean="0"/>
          </a:p>
          <a:p>
            <a:r>
              <a:rPr lang="en-US" b="1" i="1" baseline="0" dirty="0" smtClean="0"/>
              <a:t>If no one says anything  that’s okay. </a:t>
            </a:r>
          </a:p>
          <a:p>
            <a:endParaRPr lang="en-US" i="1" baseline="0" dirty="0" smtClean="0"/>
          </a:p>
          <a:p>
            <a:r>
              <a:rPr lang="en-US" i="1" baseline="0" dirty="0" smtClean="0"/>
              <a:t>Just say:  ‘</a:t>
            </a:r>
            <a:r>
              <a:rPr lang="en-US" i="0" baseline="0" dirty="0" smtClean="0"/>
              <a:t>Today, we will learn about some disasters that happen in our state .</a:t>
            </a:r>
          </a:p>
          <a:p>
            <a:endParaRPr lang="en-US" i="0" baseline="0" dirty="0" smtClean="0"/>
          </a:p>
          <a:p>
            <a:r>
              <a:rPr lang="en-US" i="0" baseline="0" dirty="0" smtClean="0"/>
              <a:t>ASK: How important is it to get prepared for a Natural Disaster?</a:t>
            </a:r>
          </a:p>
          <a:p>
            <a:endParaRPr lang="en-US" i="0" baseline="0" dirty="0" smtClean="0"/>
          </a:p>
          <a:p>
            <a:r>
              <a:rPr lang="en-US" i="0" baseline="0" dirty="0" smtClean="0"/>
              <a:t>Next Slide….</a:t>
            </a:r>
          </a:p>
        </p:txBody>
      </p:sp>
      <p:sp>
        <p:nvSpPr>
          <p:cNvPr id="4" name="Slide Number Placeholder 3"/>
          <p:cNvSpPr>
            <a:spLocks noGrp="1"/>
          </p:cNvSpPr>
          <p:nvPr>
            <p:ph type="sldNum" sz="quarter" idx="10"/>
          </p:nvPr>
        </p:nvSpPr>
        <p:spPr/>
        <p:txBody>
          <a:bodyPr/>
          <a:lstStyle/>
          <a:p>
            <a:fld id="{87F949A4-3B77-4D06-9A43-00D184F9FF8C}" type="slidenum">
              <a:rPr lang="en-US" smtClean="0"/>
              <a:pPr/>
              <a:t>4</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p:spPr>
      </p:sp>
      <p:sp>
        <p:nvSpPr>
          <p:cNvPr id="6963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lnSpc>
                <a:spcPct val="80000"/>
              </a:lnSpc>
            </a:pPr>
            <a:r>
              <a:rPr lang="en-US" sz="1200" b="1" dirty="0" smtClean="0">
                <a:solidFill>
                  <a:srgbClr val="F6F119"/>
                </a:solidFill>
              </a:rPr>
              <a:t>Water- 1 GAL/person/day for at least</a:t>
            </a:r>
            <a:r>
              <a:rPr lang="en-US" sz="1200" dirty="0" smtClean="0"/>
              <a:t> </a:t>
            </a:r>
            <a:r>
              <a:rPr lang="en-US" sz="1200" b="1" dirty="0" smtClean="0">
                <a:solidFill>
                  <a:srgbClr val="FF0000"/>
                </a:solidFill>
              </a:rPr>
              <a:t>7</a:t>
            </a:r>
            <a:r>
              <a:rPr lang="en-US" sz="1200" dirty="0" smtClean="0"/>
              <a:t> </a:t>
            </a:r>
            <a:r>
              <a:rPr lang="en-US" sz="1200" b="1" dirty="0" smtClean="0">
                <a:solidFill>
                  <a:srgbClr val="F6F119"/>
                </a:solidFill>
              </a:rPr>
              <a:t>days</a:t>
            </a:r>
          </a:p>
          <a:p>
            <a:pPr eaLnBrk="1" hangingPunct="1">
              <a:lnSpc>
                <a:spcPct val="80000"/>
              </a:lnSpc>
            </a:pPr>
            <a:r>
              <a:rPr lang="en-US" sz="1200" b="1" dirty="0" smtClean="0">
                <a:solidFill>
                  <a:srgbClr val="F6F119"/>
                </a:solidFill>
              </a:rPr>
              <a:t>Nonperishable food for at least </a:t>
            </a:r>
            <a:r>
              <a:rPr lang="en-US" sz="1200" b="1" dirty="0" smtClean="0">
                <a:solidFill>
                  <a:srgbClr val="FF0000"/>
                </a:solidFill>
              </a:rPr>
              <a:t>7 </a:t>
            </a:r>
            <a:r>
              <a:rPr lang="en-US" sz="1200" b="1" dirty="0" smtClean="0">
                <a:solidFill>
                  <a:srgbClr val="F6F119"/>
                </a:solidFill>
              </a:rPr>
              <a:t>days</a:t>
            </a:r>
          </a:p>
          <a:p>
            <a:pPr eaLnBrk="1" hangingPunct="1">
              <a:lnSpc>
                <a:spcPct val="80000"/>
              </a:lnSpc>
            </a:pPr>
            <a:r>
              <a:rPr lang="en-US" sz="1200" b="1" dirty="0" smtClean="0">
                <a:solidFill>
                  <a:srgbClr val="F6F119"/>
                </a:solidFill>
              </a:rPr>
              <a:t>Manual can opener </a:t>
            </a:r>
          </a:p>
          <a:p>
            <a:pPr eaLnBrk="1" hangingPunct="1">
              <a:lnSpc>
                <a:spcPct val="80000"/>
              </a:lnSpc>
            </a:pPr>
            <a:r>
              <a:rPr lang="en-US" sz="1200" b="1" dirty="0" smtClean="0">
                <a:solidFill>
                  <a:srgbClr val="F6F119"/>
                </a:solidFill>
              </a:rPr>
              <a:t>First aid kit</a:t>
            </a:r>
          </a:p>
          <a:p>
            <a:pPr eaLnBrk="1" hangingPunct="1">
              <a:lnSpc>
                <a:spcPct val="80000"/>
              </a:lnSpc>
            </a:pPr>
            <a:r>
              <a:rPr lang="en-US" sz="1200" b="1" dirty="0" smtClean="0">
                <a:solidFill>
                  <a:srgbClr val="F6F119"/>
                </a:solidFill>
              </a:rPr>
              <a:t>Prescription medications </a:t>
            </a:r>
          </a:p>
          <a:p>
            <a:pPr eaLnBrk="1" hangingPunct="1">
              <a:lnSpc>
                <a:spcPct val="80000"/>
              </a:lnSpc>
            </a:pPr>
            <a:r>
              <a:rPr lang="en-US" sz="1200" b="1" dirty="0" smtClean="0">
                <a:solidFill>
                  <a:srgbClr val="F6F119"/>
                </a:solidFill>
              </a:rPr>
              <a:t>Dust masks</a:t>
            </a:r>
          </a:p>
          <a:p>
            <a:pPr eaLnBrk="1" hangingPunct="1">
              <a:lnSpc>
                <a:spcPct val="80000"/>
              </a:lnSpc>
            </a:pPr>
            <a:r>
              <a:rPr lang="en-US" sz="1200" b="1" dirty="0" smtClean="0">
                <a:solidFill>
                  <a:srgbClr val="F6F119"/>
                </a:solidFill>
              </a:rPr>
              <a:t>Personal sanitation supplies such as moist </a:t>
            </a:r>
            <a:r>
              <a:rPr lang="en-US" sz="1200" b="1" dirty="0" err="1" smtClean="0">
                <a:solidFill>
                  <a:srgbClr val="F6F119"/>
                </a:solidFill>
              </a:rPr>
              <a:t>towelettes</a:t>
            </a:r>
            <a:r>
              <a:rPr lang="en-US" sz="1200" b="1" dirty="0" smtClean="0">
                <a:solidFill>
                  <a:srgbClr val="F6F119"/>
                </a:solidFill>
              </a:rPr>
              <a:t>, garbage bags, and plastic ties</a:t>
            </a:r>
          </a:p>
          <a:p>
            <a:pPr eaLnBrk="1" hangingPunct="1">
              <a:lnSpc>
                <a:spcPct val="80000"/>
              </a:lnSpc>
            </a:pPr>
            <a:r>
              <a:rPr lang="en-US" sz="1200" b="1" dirty="0" smtClean="0">
                <a:solidFill>
                  <a:srgbClr val="F6F119"/>
                </a:solidFill>
              </a:rPr>
              <a:t>Flashlight &amp; extra batteries</a:t>
            </a:r>
          </a:p>
          <a:p>
            <a:pPr eaLnBrk="1" hangingPunct="1">
              <a:lnSpc>
                <a:spcPct val="80000"/>
              </a:lnSpc>
            </a:pPr>
            <a:r>
              <a:rPr lang="en-US" sz="1200" b="1" dirty="0" smtClean="0">
                <a:solidFill>
                  <a:srgbClr val="FF0000"/>
                </a:solidFill>
              </a:rPr>
              <a:t>Battery powered or hand crank  radio with NOAA Weather channel</a:t>
            </a:r>
          </a:p>
          <a:p>
            <a:pPr eaLnBrk="1" hangingPunct="1">
              <a:lnSpc>
                <a:spcPct val="80000"/>
              </a:lnSpc>
            </a:pPr>
            <a:endParaRPr lang="en-US" sz="1200" b="1" dirty="0" smtClean="0">
              <a:solidFill>
                <a:srgbClr val="FF0000"/>
              </a:solidFill>
            </a:endParaRPr>
          </a:p>
          <a:p>
            <a:pPr eaLnBrk="1" hangingPunct="1">
              <a:lnSpc>
                <a:spcPct val="80000"/>
              </a:lnSpc>
            </a:pPr>
            <a:r>
              <a:rPr lang="en-US" sz="1200" b="1" dirty="0" smtClean="0">
                <a:solidFill>
                  <a:srgbClr val="F6F119"/>
                </a:solidFill>
              </a:rPr>
              <a:t>Money - $250 cash ( there will be</a:t>
            </a:r>
            <a:r>
              <a:rPr lang="en-US" sz="1200" b="1" baseline="0" dirty="0" smtClean="0">
                <a:solidFill>
                  <a:srgbClr val="F6F119"/>
                </a:solidFill>
              </a:rPr>
              <a:t> not ATM’s)</a:t>
            </a:r>
            <a:endParaRPr lang="en-US" sz="1200" b="1" dirty="0" smtClean="0">
              <a:solidFill>
                <a:srgbClr val="F6F119"/>
              </a:solidFill>
            </a:endParaRPr>
          </a:p>
          <a:p>
            <a:pPr eaLnBrk="1" hangingPunct="1">
              <a:lnSpc>
                <a:spcPct val="80000"/>
              </a:lnSpc>
            </a:pPr>
            <a:r>
              <a:rPr lang="en-US" sz="1200" b="1" dirty="0" smtClean="0">
                <a:solidFill>
                  <a:srgbClr val="F6F119"/>
                </a:solidFill>
              </a:rPr>
              <a:t>Wrench or pliers to turn off utilities</a:t>
            </a:r>
          </a:p>
          <a:p>
            <a:pPr eaLnBrk="1" hangingPunct="1">
              <a:lnSpc>
                <a:spcPct val="80000"/>
              </a:lnSpc>
            </a:pPr>
            <a:r>
              <a:rPr lang="en-US" sz="1200" b="1" dirty="0" smtClean="0">
                <a:solidFill>
                  <a:srgbClr val="F6F119"/>
                </a:solidFill>
              </a:rPr>
              <a:t>Local maps and your evacuation plan</a:t>
            </a:r>
          </a:p>
          <a:p>
            <a:pPr eaLnBrk="1" hangingPunct="1">
              <a:lnSpc>
                <a:spcPct val="80000"/>
              </a:lnSpc>
            </a:pPr>
            <a:r>
              <a:rPr lang="en-US" sz="1200" b="1" dirty="0" smtClean="0">
                <a:solidFill>
                  <a:srgbClr val="F6F119"/>
                </a:solidFill>
              </a:rPr>
              <a:t>Family communications plan</a:t>
            </a:r>
          </a:p>
          <a:p>
            <a:pPr eaLnBrk="1" hangingPunct="1">
              <a:lnSpc>
                <a:spcPct val="80000"/>
              </a:lnSpc>
            </a:pPr>
            <a:r>
              <a:rPr lang="en-US" sz="1200" b="1" dirty="0" smtClean="0">
                <a:solidFill>
                  <a:srgbClr val="F6F119"/>
                </a:solidFill>
              </a:rPr>
              <a:t>Other plans and any important documents</a:t>
            </a:r>
          </a:p>
          <a:p>
            <a:pPr eaLnBrk="1" hangingPunct="1">
              <a:lnSpc>
                <a:spcPct val="80000"/>
              </a:lnSpc>
            </a:pPr>
            <a:r>
              <a:rPr lang="en-US" sz="1200" b="1" dirty="0" smtClean="0">
                <a:solidFill>
                  <a:srgbClr val="F6F119"/>
                </a:solidFill>
              </a:rPr>
              <a:t>Kits for work and car</a:t>
            </a:r>
          </a:p>
          <a:p>
            <a:pPr eaLnBrk="1" hangingPunct="1">
              <a:lnSpc>
                <a:spcPct val="80000"/>
              </a:lnSpc>
            </a:pPr>
            <a:r>
              <a:rPr lang="en-US" sz="1200" b="1" dirty="0" smtClean="0">
                <a:solidFill>
                  <a:srgbClr val="F6F119"/>
                </a:solidFill>
              </a:rPr>
              <a:t>Pet supplies</a:t>
            </a:r>
          </a:p>
          <a:p>
            <a:pPr eaLnBrk="1" hangingPunct="1">
              <a:lnSpc>
                <a:spcPct val="80000"/>
              </a:lnSpc>
            </a:pPr>
            <a:r>
              <a:rPr lang="en-US" sz="1200" b="1" dirty="0" smtClean="0">
                <a:solidFill>
                  <a:srgbClr val="F6F119"/>
                </a:solidFill>
              </a:rPr>
              <a:t>Optional: Contact your Insurance</a:t>
            </a:r>
            <a:r>
              <a:rPr lang="en-US" sz="1200" b="1" baseline="0" dirty="0" smtClean="0">
                <a:solidFill>
                  <a:srgbClr val="F6F119"/>
                </a:solidFill>
              </a:rPr>
              <a:t> company to make sure you know who to contact and are you covered. </a:t>
            </a:r>
            <a:endParaRPr lang="en-US" sz="1200" b="1" dirty="0" smtClean="0">
              <a:solidFill>
                <a:srgbClr val="F6F119"/>
              </a:solidFill>
            </a:endParaRPr>
          </a:p>
          <a:p>
            <a:endParaRPr lang="en-US" dirty="0" smtClean="0"/>
          </a:p>
        </p:txBody>
      </p:sp>
      <p:sp>
        <p:nvSpPr>
          <p:cNvPr id="6963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5537294-27CE-4839-B701-D6AB2B71AE2D}" type="slidenum">
              <a:rPr lang="en-US" smtClean="0"/>
              <a:pPr/>
              <a:t>40</a:t>
            </a:fld>
            <a:endParaRPr lang="en-US"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Here are some websites that</a:t>
            </a:r>
            <a:r>
              <a:rPr lang="en-US" baseline="0" dirty="0" smtClean="0"/>
              <a:t> have emergency kits available. These are just resources and recommendations only</a:t>
            </a:r>
            <a:endParaRPr lang="en-US" dirty="0"/>
          </a:p>
        </p:txBody>
      </p:sp>
      <p:sp>
        <p:nvSpPr>
          <p:cNvPr id="4" name="Slide Number Placeholder 3"/>
          <p:cNvSpPr>
            <a:spLocks noGrp="1"/>
          </p:cNvSpPr>
          <p:nvPr>
            <p:ph type="sldNum" sz="quarter" idx="10"/>
          </p:nvPr>
        </p:nvSpPr>
        <p:spPr/>
        <p:txBody>
          <a:bodyPr/>
          <a:lstStyle/>
          <a:p>
            <a:fld id="{87F949A4-3B77-4D06-9A43-00D184F9FF8C}" type="slidenum">
              <a:rPr lang="en-US" smtClean="0"/>
              <a:pPr/>
              <a:t>41</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Please watch this video by are you ready.gov</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87F949A4-3B77-4D06-9A43-00D184F9FF8C}" type="slidenum">
              <a:rPr lang="en-US" smtClean="0"/>
              <a:pPr/>
              <a:t>42</a:t>
            </a:fld>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dirty="0" smtClean="0">
                <a:solidFill>
                  <a:srgbClr val="F6F119"/>
                </a:solidFill>
              </a:rPr>
              <a:t> you are instructed to take shelter immediately, do so at once.</a:t>
            </a:r>
          </a:p>
          <a:p>
            <a:r>
              <a:rPr lang="en-US" sz="1200" b="1" dirty="0" smtClean="0">
                <a:solidFill>
                  <a:srgbClr val="F6F119"/>
                </a:solidFill>
              </a:rPr>
              <a:t/>
            </a:r>
            <a:br>
              <a:rPr lang="en-US" sz="1200" b="1" dirty="0" smtClean="0">
                <a:solidFill>
                  <a:srgbClr val="F6F119"/>
                </a:solidFill>
              </a:rPr>
            </a:br>
            <a:r>
              <a:rPr lang="en-US" sz="1200" b="1" dirty="0" smtClean="0">
                <a:solidFill>
                  <a:srgbClr val="F6F119"/>
                </a:solidFill>
              </a:rPr>
              <a:t>If you are instructed to evacuate:</a:t>
            </a:r>
          </a:p>
          <a:p>
            <a:pPr lvl="0">
              <a:buFont typeface="Wingdings" pitchFamily="2" charset="2"/>
              <a:buChar char="ü"/>
            </a:pPr>
            <a:r>
              <a:rPr lang="en-US" sz="1200" b="1" dirty="0" smtClean="0">
                <a:solidFill>
                  <a:srgbClr val="F6F119"/>
                </a:solidFill>
              </a:rPr>
              <a:t>Listen to the radio or television for the location of emergency shelters and for other instructions from local emergency officials. </a:t>
            </a:r>
          </a:p>
          <a:p>
            <a:pPr lvl="0">
              <a:buFont typeface="Wingdings" pitchFamily="2" charset="2"/>
              <a:buChar char="ü"/>
            </a:pPr>
            <a:r>
              <a:rPr lang="en-US" sz="1200" b="1" dirty="0" smtClean="0">
                <a:solidFill>
                  <a:srgbClr val="F6F119"/>
                </a:solidFill>
              </a:rPr>
              <a:t>Wear protective clothing and sturdy shoes. </a:t>
            </a:r>
          </a:p>
          <a:p>
            <a:pPr lvl="0">
              <a:buFont typeface="Wingdings" pitchFamily="2" charset="2"/>
              <a:buChar char="ü"/>
            </a:pPr>
            <a:r>
              <a:rPr lang="en-US" sz="1200" b="1" dirty="0" smtClean="0">
                <a:solidFill>
                  <a:srgbClr val="F6F119"/>
                </a:solidFill>
              </a:rPr>
              <a:t>Take your disaster supplies kit. </a:t>
            </a:r>
          </a:p>
          <a:p>
            <a:pPr>
              <a:buFont typeface="Wingdings" pitchFamily="2" charset="2"/>
              <a:buChar char="ü"/>
            </a:pPr>
            <a:r>
              <a:rPr lang="en-US" sz="1200" b="1" dirty="0" smtClean="0">
                <a:solidFill>
                  <a:srgbClr val="F6F119"/>
                </a:solidFill>
              </a:rPr>
              <a:t>Use travel routes specified by local authorities and don't use shortcuts because certain areas may be impassable or dangerous</a:t>
            </a:r>
          </a:p>
          <a:p>
            <a:endParaRPr lang="en-US" dirty="0"/>
          </a:p>
        </p:txBody>
      </p:sp>
      <p:sp>
        <p:nvSpPr>
          <p:cNvPr id="4" name="Slide Number Placeholder 3"/>
          <p:cNvSpPr>
            <a:spLocks noGrp="1"/>
          </p:cNvSpPr>
          <p:nvPr>
            <p:ph type="sldNum" sz="quarter" idx="10"/>
          </p:nvPr>
        </p:nvSpPr>
        <p:spPr/>
        <p:txBody>
          <a:bodyPr/>
          <a:lstStyle/>
          <a:p>
            <a:fld id="{87F949A4-3B77-4D06-9A43-00D184F9FF8C}" type="slidenum">
              <a:rPr lang="en-US" smtClean="0"/>
              <a:pPr/>
              <a:t>43</a:t>
            </a:fld>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solidFill>
                  <a:srgbClr val="F6F119"/>
                </a:solidFill>
              </a:rPr>
              <a:t>Department of Civil Defense Division, State of Hawaii</a:t>
            </a:r>
          </a:p>
          <a:p>
            <a:r>
              <a:rPr lang="en-US" b="1" dirty="0" smtClean="0">
                <a:solidFill>
                  <a:srgbClr val="F6F119"/>
                </a:solidFill>
              </a:rPr>
              <a:t>3949 Diamond Head Road </a:t>
            </a:r>
            <a:br>
              <a:rPr lang="en-US" b="1" dirty="0" smtClean="0">
                <a:solidFill>
                  <a:srgbClr val="F6F119"/>
                </a:solidFill>
              </a:rPr>
            </a:br>
            <a:r>
              <a:rPr lang="en-US" b="1" dirty="0" smtClean="0">
                <a:solidFill>
                  <a:srgbClr val="F6F119"/>
                </a:solidFill>
              </a:rPr>
              <a:t>Honolulu, HI 96816</a:t>
            </a:r>
            <a:br>
              <a:rPr lang="en-US" b="1" dirty="0" smtClean="0">
                <a:solidFill>
                  <a:srgbClr val="F6F119"/>
                </a:solidFill>
              </a:rPr>
            </a:br>
            <a:r>
              <a:rPr lang="en-US" b="1" dirty="0" smtClean="0">
                <a:solidFill>
                  <a:srgbClr val="F6F119"/>
                </a:solidFill>
              </a:rPr>
              <a:t>(808) 733-4301</a:t>
            </a:r>
          </a:p>
          <a:p>
            <a:endParaRPr lang="en-US" b="1" dirty="0" smtClean="0">
              <a:solidFill>
                <a:srgbClr val="F6F119"/>
              </a:solidFill>
            </a:endParaRPr>
          </a:p>
          <a:p>
            <a:r>
              <a:rPr lang="en-US" b="1" dirty="0" smtClean="0">
                <a:solidFill>
                  <a:srgbClr val="F6F119"/>
                </a:solidFill>
              </a:rPr>
              <a:t>City and County of Honolulu Department of Emergency Management </a:t>
            </a:r>
            <a:br>
              <a:rPr lang="en-US" b="1" dirty="0" smtClean="0">
                <a:solidFill>
                  <a:srgbClr val="F6F119"/>
                </a:solidFill>
              </a:rPr>
            </a:br>
            <a:r>
              <a:rPr lang="en-US" b="1" dirty="0" smtClean="0">
                <a:solidFill>
                  <a:srgbClr val="F6F119"/>
                </a:solidFill>
              </a:rPr>
              <a:t>650 South King Street</a:t>
            </a:r>
            <a:br>
              <a:rPr lang="en-US" b="1" dirty="0" smtClean="0">
                <a:solidFill>
                  <a:srgbClr val="F6F119"/>
                </a:solidFill>
              </a:rPr>
            </a:br>
            <a:r>
              <a:rPr lang="en-US" b="1" dirty="0" smtClean="0">
                <a:solidFill>
                  <a:srgbClr val="F6F119"/>
                </a:solidFill>
              </a:rPr>
              <a:t>Honolulu, HI 96813</a:t>
            </a:r>
            <a:br>
              <a:rPr lang="en-US" b="1" dirty="0" smtClean="0">
                <a:solidFill>
                  <a:srgbClr val="F6F119"/>
                </a:solidFill>
              </a:rPr>
            </a:br>
            <a:r>
              <a:rPr lang="en-US" b="1" dirty="0" smtClean="0">
                <a:solidFill>
                  <a:srgbClr val="F6F119"/>
                </a:solidFill>
              </a:rPr>
              <a:t>(808) 723-8960</a:t>
            </a:r>
          </a:p>
          <a:p>
            <a:endParaRPr lang="en-US" b="1" dirty="0" smtClean="0">
              <a:solidFill>
                <a:srgbClr val="F6F119"/>
              </a:solidFill>
            </a:endParaRPr>
          </a:p>
          <a:p>
            <a:r>
              <a:rPr lang="en-US" b="1" dirty="0" smtClean="0">
                <a:solidFill>
                  <a:srgbClr val="F6F119"/>
                </a:solidFill>
              </a:rPr>
              <a:t>Kauai County Civil Defense Agency</a:t>
            </a:r>
            <a:br>
              <a:rPr lang="en-US" b="1" dirty="0" smtClean="0">
                <a:solidFill>
                  <a:srgbClr val="F6F119"/>
                </a:solidFill>
              </a:rPr>
            </a:br>
            <a:r>
              <a:rPr lang="en-US" b="1" dirty="0" smtClean="0">
                <a:solidFill>
                  <a:srgbClr val="F6F119"/>
                </a:solidFill>
              </a:rPr>
              <a:t>Suite 100, 3990 </a:t>
            </a:r>
            <a:r>
              <a:rPr lang="en-US" b="1" dirty="0" err="1" smtClean="0">
                <a:solidFill>
                  <a:srgbClr val="F6F119"/>
                </a:solidFill>
              </a:rPr>
              <a:t>Kaana</a:t>
            </a:r>
            <a:r>
              <a:rPr lang="en-US" b="1" dirty="0" smtClean="0">
                <a:solidFill>
                  <a:srgbClr val="F6F119"/>
                </a:solidFill>
              </a:rPr>
              <a:t> Street</a:t>
            </a:r>
            <a:br>
              <a:rPr lang="en-US" b="1" dirty="0" smtClean="0">
                <a:solidFill>
                  <a:srgbClr val="F6F119"/>
                </a:solidFill>
              </a:rPr>
            </a:br>
            <a:r>
              <a:rPr lang="en-US" b="1" dirty="0" smtClean="0">
                <a:solidFill>
                  <a:srgbClr val="F6F119"/>
                </a:solidFill>
              </a:rPr>
              <a:t>Lihue, Hawaii, 96766</a:t>
            </a:r>
            <a:br>
              <a:rPr lang="en-US" b="1" dirty="0" smtClean="0">
                <a:solidFill>
                  <a:srgbClr val="F6F119"/>
                </a:solidFill>
              </a:rPr>
            </a:br>
            <a:r>
              <a:rPr lang="en-US" b="1" dirty="0" smtClean="0">
                <a:solidFill>
                  <a:srgbClr val="F6F119"/>
                </a:solidFill>
              </a:rPr>
              <a:t>(808) 241-1800 </a:t>
            </a:r>
          </a:p>
          <a:p>
            <a:endParaRPr lang="en-US" dirty="0"/>
          </a:p>
        </p:txBody>
      </p:sp>
      <p:sp>
        <p:nvSpPr>
          <p:cNvPr id="4" name="Slide Number Placeholder 3"/>
          <p:cNvSpPr>
            <a:spLocks noGrp="1"/>
          </p:cNvSpPr>
          <p:nvPr>
            <p:ph type="sldNum" sz="quarter" idx="10"/>
          </p:nvPr>
        </p:nvSpPr>
        <p:spPr/>
        <p:txBody>
          <a:bodyPr/>
          <a:lstStyle/>
          <a:p>
            <a:fld id="{87F949A4-3B77-4D06-9A43-00D184F9FF8C}" type="slidenum">
              <a:rPr lang="en-US" smtClean="0"/>
              <a:pPr/>
              <a:t>44</a:t>
            </a:fld>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 got many different</a:t>
            </a:r>
            <a:r>
              <a:rPr lang="en-US" baseline="0" dirty="0" smtClean="0"/>
              <a:t> answers for </a:t>
            </a:r>
            <a:r>
              <a:rPr lang="en-US" dirty="0" smtClean="0"/>
              <a:t>“What resources can be used”</a:t>
            </a:r>
            <a:r>
              <a:rPr lang="en-US" baseline="0" dirty="0" smtClean="0"/>
              <a:t> and it</a:t>
            </a:r>
            <a:r>
              <a:rPr lang="en-US" dirty="0" smtClean="0"/>
              <a:t> is open</a:t>
            </a:r>
            <a:r>
              <a:rPr lang="en-US" baseline="0" dirty="0" smtClean="0"/>
              <a:t> for different answers.  If you recall on the clip with our Lt. Gov, he mentioned the Hawaii Red Cross Website and his website.  </a:t>
            </a:r>
          </a:p>
          <a:p>
            <a:endParaRPr lang="en-US" baseline="0" dirty="0" smtClean="0"/>
          </a:p>
          <a:p>
            <a:r>
              <a:rPr lang="en-US" baseline="0" dirty="0" smtClean="0"/>
              <a:t>&lt;The next slide will present the additional resources&gt;</a:t>
            </a:r>
            <a:endParaRPr lang="en-US" dirty="0"/>
          </a:p>
        </p:txBody>
      </p:sp>
      <p:sp>
        <p:nvSpPr>
          <p:cNvPr id="4" name="Slide Number Placeholder 3"/>
          <p:cNvSpPr>
            <a:spLocks noGrp="1"/>
          </p:cNvSpPr>
          <p:nvPr>
            <p:ph type="sldNum" sz="quarter" idx="10"/>
          </p:nvPr>
        </p:nvSpPr>
        <p:spPr/>
        <p:txBody>
          <a:bodyPr/>
          <a:lstStyle/>
          <a:p>
            <a:fld id="{87F949A4-3B77-4D06-9A43-00D184F9FF8C}" type="slidenum">
              <a:rPr lang="en-US" smtClean="0"/>
              <a:pPr/>
              <a:t>45</a:t>
            </a:fld>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Here</a:t>
            </a:r>
            <a:r>
              <a:rPr lang="en-US" baseline="0" dirty="0" smtClean="0"/>
              <a:t> are some the resources….</a:t>
            </a:r>
            <a:endParaRPr lang="en-US" dirty="0"/>
          </a:p>
        </p:txBody>
      </p:sp>
      <p:sp>
        <p:nvSpPr>
          <p:cNvPr id="4" name="Slide Number Placeholder 3"/>
          <p:cNvSpPr>
            <a:spLocks noGrp="1"/>
          </p:cNvSpPr>
          <p:nvPr>
            <p:ph type="sldNum" sz="quarter" idx="10"/>
          </p:nvPr>
        </p:nvSpPr>
        <p:spPr/>
        <p:txBody>
          <a:bodyPr/>
          <a:lstStyle/>
          <a:p>
            <a:fld id="{87F949A4-3B77-4D06-9A43-00D184F9FF8C}" type="slidenum">
              <a:rPr lang="en-US" smtClean="0"/>
              <a:pPr/>
              <a:t>46</a:t>
            </a:fld>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Questions??</a:t>
            </a:r>
          </a:p>
          <a:p>
            <a:r>
              <a:rPr lang="en-US" dirty="0" smtClean="0"/>
              <a:t> If I do not have the answer I will get it to you!</a:t>
            </a:r>
            <a:endParaRPr lang="en-US" dirty="0"/>
          </a:p>
        </p:txBody>
      </p:sp>
      <p:sp>
        <p:nvSpPr>
          <p:cNvPr id="4" name="Slide Number Placeholder 3"/>
          <p:cNvSpPr>
            <a:spLocks noGrp="1"/>
          </p:cNvSpPr>
          <p:nvPr>
            <p:ph type="sldNum" sz="quarter" idx="10"/>
          </p:nvPr>
        </p:nvSpPr>
        <p:spPr/>
        <p:txBody>
          <a:bodyPr/>
          <a:lstStyle/>
          <a:p>
            <a:fld id="{87F949A4-3B77-4D06-9A43-00D184F9FF8C}" type="slidenum">
              <a:rPr lang="en-US" smtClean="0"/>
              <a:pPr/>
              <a:t>47</a:t>
            </a:fld>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7F949A4-3B77-4D06-9A43-00D184F9FF8C}" type="slidenum">
              <a:rPr lang="en-US" smtClean="0"/>
              <a:pPr/>
              <a:t>48</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Here’s A question</a:t>
            </a:r>
            <a:r>
              <a:rPr lang="en-US" baseline="0" dirty="0" smtClean="0"/>
              <a:t> for you.  </a:t>
            </a:r>
            <a:r>
              <a:rPr lang="en-US" dirty="0" smtClean="0"/>
              <a:t>Think</a:t>
            </a:r>
            <a:r>
              <a:rPr lang="en-US" baseline="0" dirty="0" smtClean="0"/>
              <a:t> about it! If the State of Hawaii calls us to duty, will you be ready? Most importantly, will your family be able to be self-sufficient for at least 7 days?</a:t>
            </a:r>
          </a:p>
          <a:p>
            <a:endParaRPr lang="en-US" baseline="0" dirty="0" smtClean="0"/>
          </a:p>
          <a:p>
            <a:r>
              <a:rPr lang="en-US" baseline="0" dirty="0" smtClean="0"/>
              <a:t>Is there enough water and food for each person?</a:t>
            </a:r>
          </a:p>
          <a:p>
            <a:endParaRPr lang="en-US" baseline="0" dirty="0" smtClean="0"/>
          </a:p>
          <a:p>
            <a:r>
              <a:rPr lang="en-US" baseline="0" dirty="0" smtClean="0"/>
              <a:t>Is there formula for kids?</a:t>
            </a:r>
          </a:p>
          <a:p>
            <a:endParaRPr lang="en-US" baseline="0" dirty="0" smtClean="0"/>
          </a:p>
          <a:p>
            <a:r>
              <a:rPr lang="en-US" baseline="0" dirty="0" smtClean="0"/>
              <a:t>Is there medication for the those who depend on it?</a:t>
            </a:r>
          </a:p>
          <a:p>
            <a:endParaRPr lang="en-US" baseline="0" dirty="0" smtClean="0"/>
          </a:p>
          <a:p>
            <a:r>
              <a:rPr lang="en-US" baseline="0" dirty="0" smtClean="0"/>
              <a:t>Honestly, can you be called to duty with a clear conscious that your family is prepared?</a:t>
            </a:r>
          </a:p>
          <a:p>
            <a:endParaRPr lang="en-US" baseline="0" dirty="0" smtClean="0"/>
          </a:p>
          <a:p>
            <a:r>
              <a:rPr lang="en-US" baseline="0" dirty="0" smtClean="0"/>
              <a:t>Is there enough food for your pets?</a:t>
            </a:r>
          </a:p>
          <a:p>
            <a:endParaRPr lang="en-US" baseline="0" dirty="0" smtClean="0"/>
          </a:p>
          <a:p>
            <a:r>
              <a:rPr lang="en-US" baseline="0" dirty="0" smtClean="0"/>
              <a:t>Think about it!</a:t>
            </a:r>
          </a:p>
          <a:p>
            <a:endParaRPr lang="en-US" baseline="0" dirty="0" smtClean="0"/>
          </a:p>
          <a:p>
            <a:r>
              <a:rPr lang="en-US" baseline="0" dirty="0" smtClean="0"/>
              <a:t>I hope after this presentation you will go home, get a plan together, make a kit suitable for your family!</a:t>
            </a:r>
          </a:p>
          <a:p>
            <a:endParaRPr lang="en-US" baseline="0" dirty="0" smtClean="0"/>
          </a:p>
          <a:p>
            <a:r>
              <a:rPr lang="en-US" baseline="0" dirty="0" smtClean="0"/>
              <a:t>Next slide…..</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87F949A4-3B77-4D06-9A43-00D184F9FF8C}"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Why</a:t>
            </a:r>
            <a:r>
              <a:rPr lang="en-US" b="1" baseline="0" dirty="0" smtClean="0"/>
              <a:t> is it important that we are prepared?</a:t>
            </a:r>
            <a:endParaRPr lang="en-US" b="1" dirty="0" smtClean="0"/>
          </a:p>
          <a:p>
            <a:endParaRPr lang="en-US" dirty="0" smtClean="0"/>
          </a:p>
          <a:p>
            <a:pPr eaLnBrk="1" hangingPunct="1">
              <a:buFont typeface="Wingdings" pitchFamily="2" charset="2"/>
              <a:buChar char="Ø"/>
            </a:pPr>
            <a:r>
              <a:rPr lang="en-US" sz="1200" b="1" dirty="0" smtClean="0">
                <a:solidFill>
                  <a:schemeClr val="accent2">
                    <a:lumMod val="75000"/>
                  </a:schemeClr>
                </a:solidFill>
              </a:rPr>
              <a:t>We live in a geographically isolated area</a:t>
            </a:r>
          </a:p>
          <a:p>
            <a:pPr eaLnBrk="1" hangingPunct="1">
              <a:buFont typeface="Wingdings" pitchFamily="2" charset="2"/>
              <a:buChar char="Ø"/>
            </a:pPr>
            <a:r>
              <a:rPr lang="en-US" sz="1200" b="1" dirty="0" smtClean="0">
                <a:solidFill>
                  <a:schemeClr val="accent2">
                    <a:lumMod val="75000"/>
                  </a:schemeClr>
                </a:solidFill>
              </a:rPr>
              <a:t>We need to be self sufficient for </a:t>
            </a:r>
            <a:r>
              <a:rPr lang="en-US" sz="1200" b="1" u="sng" dirty="0" smtClean="0">
                <a:solidFill>
                  <a:schemeClr val="accent2">
                    <a:lumMod val="75000"/>
                  </a:schemeClr>
                </a:solidFill>
              </a:rPr>
              <a:t>7 days!</a:t>
            </a:r>
          </a:p>
          <a:p>
            <a:pPr eaLnBrk="1" hangingPunct="1">
              <a:buFont typeface="Wingdings" pitchFamily="2" charset="2"/>
              <a:buChar char="Ø"/>
            </a:pPr>
            <a:r>
              <a:rPr lang="en-US" sz="1200" b="1" dirty="0" smtClean="0">
                <a:solidFill>
                  <a:schemeClr val="accent2">
                    <a:lumMod val="75000"/>
                  </a:schemeClr>
                </a:solidFill>
              </a:rPr>
              <a:t>95% of all food and other supplies comes in via container ship</a:t>
            </a:r>
          </a:p>
          <a:p>
            <a:pPr eaLnBrk="1" hangingPunct="1">
              <a:buFont typeface="Wingdings" pitchFamily="2" charset="2"/>
              <a:buChar char="Ø"/>
            </a:pPr>
            <a:r>
              <a:rPr lang="en-US" sz="1200" b="1" dirty="0" smtClean="0">
                <a:solidFill>
                  <a:schemeClr val="accent2">
                    <a:lumMod val="75000"/>
                  </a:schemeClr>
                </a:solidFill>
              </a:rPr>
              <a:t>Oahu only has about  </a:t>
            </a:r>
            <a:r>
              <a:rPr lang="en-US" sz="1200" b="1" u="sng" dirty="0" smtClean="0">
                <a:solidFill>
                  <a:schemeClr val="accent2">
                    <a:lumMod val="75000"/>
                  </a:schemeClr>
                </a:solidFill>
              </a:rPr>
              <a:t>3 day </a:t>
            </a:r>
            <a:r>
              <a:rPr lang="en-US" sz="1200" b="1" dirty="0" smtClean="0">
                <a:solidFill>
                  <a:schemeClr val="accent2">
                    <a:lumMod val="75000"/>
                  </a:schemeClr>
                </a:solidFill>
              </a:rPr>
              <a:t>food supply to restock stores!</a:t>
            </a:r>
          </a:p>
          <a:p>
            <a:endParaRPr lang="en-US" dirty="0"/>
          </a:p>
        </p:txBody>
      </p:sp>
      <p:sp>
        <p:nvSpPr>
          <p:cNvPr id="4" name="Slide Number Placeholder 3"/>
          <p:cNvSpPr>
            <a:spLocks noGrp="1"/>
          </p:cNvSpPr>
          <p:nvPr>
            <p:ph type="sldNum" sz="quarter" idx="10"/>
          </p:nvPr>
        </p:nvSpPr>
        <p:spPr/>
        <p:txBody>
          <a:bodyPr/>
          <a:lstStyle/>
          <a:p>
            <a:fld id="{87F949A4-3B77-4D06-9A43-00D184F9FF8C}"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defTabSz="911225"/>
            <a:fld id="{C9C9D70D-35BA-487E-91BD-9BE7481AD90A}" type="slidenum">
              <a:rPr lang="en-US" smtClean="0"/>
              <a:pPr defTabSz="911225"/>
              <a:t>7</a:t>
            </a:fld>
            <a:endParaRPr lang="en-US" smtClean="0"/>
          </a:p>
        </p:txBody>
      </p:sp>
      <p:sp>
        <p:nvSpPr>
          <p:cNvPr id="5120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120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z="1400" dirty="0" smtClean="0"/>
              <a:t>In our area, we are most susceptible to these natural hazards.</a:t>
            </a:r>
          </a:p>
          <a:p>
            <a:pPr eaLnBrk="1" hangingPunct="1">
              <a:spcBef>
                <a:spcPct val="0"/>
              </a:spcBef>
            </a:pPr>
            <a:endParaRPr lang="en-US" sz="1400" b="1" dirty="0" smtClean="0"/>
          </a:p>
          <a:p>
            <a:pPr eaLnBrk="1" hangingPunct="1">
              <a:spcBef>
                <a:spcPct val="0"/>
              </a:spcBef>
            </a:pPr>
            <a:r>
              <a:rPr lang="en-US" sz="1400" b="1" dirty="0" smtClean="0"/>
              <a:t>Hurricane Season:  June 1</a:t>
            </a:r>
            <a:r>
              <a:rPr lang="en-US" sz="1400" b="1" baseline="30000" dirty="0" smtClean="0"/>
              <a:t>st</a:t>
            </a:r>
            <a:r>
              <a:rPr lang="en-US" sz="1400" b="1" dirty="0" smtClean="0"/>
              <a:t> to November 30</a:t>
            </a:r>
          </a:p>
          <a:p>
            <a:pPr eaLnBrk="1" hangingPunct="1">
              <a:spcBef>
                <a:spcPct val="0"/>
              </a:spcBef>
            </a:pPr>
            <a:endParaRPr lang="en-US" sz="1400" dirty="0" smtClean="0"/>
          </a:p>
          <a:p>
            <a:pPr eaLnBrk="1" hangingPunct="1">
              <a:spcBef>
                <a:spcPct val="0"/>
              </a:spcBef>
            </a:pPr>
            <a:endParaRPr lang="en-US" dirty="0" smtClean="0"/>
          </a:p>
          <a:p>
            <a:pPr eaLnBrk="1" hangingPunct="1">
              <a:spcBef>
                <a:spcPct val="0"/>
              </a:spcBef>
            </a:pPr>
            <a:endParaRPr lang="en-US" dirty="0" smtClean="0"/>
          </a:p>
        </p:txBody>
      </p:sp>
      <p:sp>
        <p:nvSpPr>
          <p:cNvPr id="51205" name="Rectangle 4"/>
          <p:cNvSpPr>
            <a:spLocks noChangeArrowheads="1"/>
          </p:cNvSpPr>
          <p:nvPr/>
        </p:nvSpPr>
        <p:spPr bwMode="auto">
          <a:xfrm>
            <a:off x="673100" y="5951538"/>
            <a:ext cx="5511800" cy="368300"/>
          </a:xfrm>
          <a:prstGeom prst="rect">
            <a:avLst/>
          </a:prstGeom>
          <a:noFill/>
          <a:ln w="15875" algn="ctr">
            <a:solidFill>
              <a:schemeClr val="tx1"/>
            </a:solidFill>
            <a:miter lim="800000"/>
            <a:headEnd/>
            <a:tailEnd/>
          </a:ln>
        </p:spPr>
        <p:txBody>
          <a:bodyPr lIns="90574" tIns="45287" rIns="90574" bIns="45287" anchor="ctr">
            <a:spAutoFit/>
          </a:bodyPr>
          <a:lstStyle/>
          <a:p>
            <a:pPr algn="ctr"/>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defTabSz="911225"/>
            <a:fld id="{B2D4ADE8-287E-4631-9226-0E4F48382AE2}" type="slidenum">
              <a:rPr lang="en-US" smtClean="0"/>
              <a:pPr defTabSz="911225"/>
              <a:t>8</a:t>
            </a:fld>
            <a:endParaRPr lang="en-US" smtClean="0"/>
          </a:p>
        </p:txBody>
      </p:sp>
      <p:sp>
        <p:nvSpPr>
          <p:cNvPr id="6144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144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z="1400" dirty="0" smtClean="0"/>
              <a:t>Here are other Natural Hazards.</a:t>
            </a:r>
          </a:p>
          <a:p>
            <a:pPr eaLnBrk="1" hangingPunct="1">
              <a:spcBef>
                <a:spcPct val="0"/>
              </a:spcBef>
            </a:pPr>
            <a:endParaRPr lang="en-US" sz="1400" dirty="0" smtClean="0"/>
          </a:p>
          <a:p>
            <a:pPr eaLnBrk="1" hangingPunct="1">
              <a:spcBef>
                <a:spcPct val="0"/>
              </a:spcBef>
            </a:pPr>
            <a:r>
              <a:rPr lang="en-US" sz="1400" dirty="0" smtClean="0"/>
              <a:t>Although less likely to occur, we face other possible natural hazards in this area.</a:t>
            </a:r>
          </a:p>
          <a:p>
            <a:pPr eaLnBrk="1" hangingPunct="1">
              <a:spcBef>
                <a:spcPct val="0"/>
              </a:spcBef>
            </a:pPr>
            <a:endParaRPr lang="en-US" sz="1400" dirty="0" smtClean="0"/>
          </a:p>
          <a:p>
            <a:pPr eaLnBrk="1" hangingPunct="1">
              <a:spcBef>
                <a:spcPct val="0"/>
              </a:spcBef>
            </a:pPr>
            <a:r>
              <a:rPr lang="en-US" sz="1400" dirty="0" smtClean="0"/>
              <a:t>We</a:t>
            </a:r>
            <a:r>
              <a:rPr lang="en-US" sz="1400" baseline="0" dirty="0" smtClean="0"/>
              <a:t> do have a Volcano on our neighbor island. The Big Island (HAWAII).</a:t>
            </a:r>
          </a:p>
          <a:p>
            <a:pPr eaLnBrk="1" hangingPunct="1">
              <a:spcBef>
                <a:spcPct val="0"/>
              </a:spcBef>
            </a:pPr>
            <a:endParaRPr lang="en-US" sz="1400" dirty="0" smtClean="0"/>
          </a:p>
          <a:p>
            <a:pPr eaLnBrk="1" hangingPunct="1">
              <a:spcBef>
                <a:spcPct val="0"/>
              </a:spcBef>
            </a:pPr>
            <a:r>
              <a:rPr lang="en-US" sz="1400" dirty="0" smtClean="0"/>
              <a:t>We usually get some of it’ VOG, that bothers so people’s health, right?</a:t>
            </a:r>
          </a:p>
          <a:p>
            <a:pPr eaLnBrk="1" hangingPunct="1">
              <a:spcBef>
                <a:spcPct val="0"/>
              </a:spcBef>
            </a:pPr>
            <a:endParaRPr lang="en-US" sz="1400" dirty="0" smtClean="0"/>
          </a:p>
          <a:p>
            <a:pPr eaLnBrk="1" hangingPunct="1">
              <a:spcBef>
                <a:spcPct val="0"/>
              </a:spcBef>
            </a:pPr>
            <a:r>
              <a:rPr lang="en-US" dirty="0" smtClean="0"/>
              <a:t>What is </a:t>
            </a:r>
            <a:r>
              <a:rPr lang="en-US" dirty="0" err="1" smtClean="0"/>
              <a:t>VOG</a:t>
            </a:r>
            <a:r>
              <a:rPr lang="en-US" dirty="0" smtClean="0"/>
              <a:t>?</a:t>
            </a:r>
          </a:p>
          <a:p>
            <a:pPr eaLnBrk="1" hangingPunct="1">
              <a:spcBef>
                <a:spcPct val="0"/>
              </a:spcBef>
            </a:pPr>
            <a:endParaRPr lang="en-US" dirty="0" smtClean="0"/>
          </a:p>
          <a:p>
            <a:pPr eaLnBrk="1" hangingPunct="1">
              <a:spcBef>
                <a:spcPct val="0"/>
              </a:spcBef>
            </a:pPr>
            <a:r>
              <a:rPr lang="en-US" b="1" dirty="0" err="1" smtClean="0"/>
              <a:t>Vog</a:t>
            </a:r>
            <a:r>
              <a:rPr lang="en-US" dirty="0" smtClean="0"/>
              <a:t> is a </a:t>
            </a:r>
            <a:r>
              <a:rPr lang="en-US" dirty="0" smtClean="0">
                <a:hlinkClick r:id="rId3" tooltip="Portmanteau"/>
              </a:rPr>
              <a:t>portmanteau</a:t>
            </a:r>
            <a:r>
              <a:rPr lang="en-US" dirty="0" smtClean="0"/>
              <a:t> of the words "volcanic" and "</a:t>
            </a:r>
            <a:r>
              <a:rPr lang="en-US" dirty="0" smtClean="0">
                <a:hlinkClick r:id="rId4" tooltip="Smog"/>
              </a:rPr>
              <a:t>smog</a:t>
            </a:r>
            <a:r>
              <a:rPr lang="en-US" dirty="0" smtClean="0"/>
              <a:t>," and a </a:t>
            </a:r>
            <a:r>
              <a:rPr lang="en-US" b="1" dirty="0" smtClean="0"/>
              <a:t>volcanic smog</a:t>
            </a:r>
            <a:r>
              <a:rPr lang="en-US" dirty="0" smtClean="0"/>
              <a:t> is formed when </a:t>
            </a:r>
            <a:r>
              <a:rPr lang="en-US" dirty="0" smtClean="0">
                <a:hlinkClick r:id="rId5" tooltip="Sulfur dioxide"/>
              </a:rPr>
              <a:t>sulfur dioxide</a:t>
            </a:r>
            <a:r>
              <a:rPr lang="en-US" dirty="0" smtClean="0"/>
              <a:t> and other gases emitted by an erupting </a:t>
            </a:r>
            <a:r>
              <a:rPr lang="en-US" dirty="0" smtClean="0">
                <a:hlinkClick r:id="rId6" tooltip="Volcano"/>
              </a:rPr>
              <a:t>volcano</a:t>
            </a:r>
            <a:r>
              <a:rPr lang="en-US" dirty="0" smtClean="0"/>
              <a:t> mix with </a:t>
            </a:r>
            <a:r>
              <a:rPr lang="en-US" dirty="0" smtClean="0">
                <a:hlinkClick r:id="rId7" tooltip="Oxygen"/>
              </a:rPr>
              <a:t>oxygen</a:t>
            </a:r>
            <a:r>
              <a:rPr lang="en-US" dirty="0" smtClean="0"/>
              <a:t> and moisture in the presence of </a:t>
            </a:r>
            <a:r>
              <a:rPr lang="en-US" dirty="0" smtClean="0">
                <a:hlinkClick r:id="rId8" tooltip="Sunlight"/>
              </a:rPr>
              <a:t>sunlight</a:t>
            </a:r>
            <a:r>
              <a:rPr lang="en-US" dirty="0" smtClean="0"/>
              <a:t>. The term is most often applied to the island of </a:t>
            </a:r>
            <a:r>
              <a:rPr lang="en-US" dirty="0" smtClean="0">
                <a:hlinkClick r:id="rId9" tooltip="Hawaii (island)"/>
              </a:rPr>
              <a:t>Hawaii</a:t>
            </a:r>
            <a:r>
              <a:rPr lang="en-US" dirty="0" smtClean="0"/>
              <a:t>, where the </a:t>
            </a:r>
            <a:r>
              <a:rPr lang="en-US" dirty="0" smtClean="0">
                <a:hlinkClick r:id="rId10" tooltip="Kīlauea"/>
              </a:rPr>
              <a:t>Kilauea</a:t>
            </a:r>
            <a:r>
              <a:rPr lang="en-US" dirty="0" smtClean="0"/>
              <a:t> volcano has been erupting continuously since 1983. Kilauea emits an estimated 2,000 tons of </a:t>
            </a:r>
            <a:r>
              <a:rPr lang="en-US" dirty="0" err="1" smtClean="0"/>
              <a:t>vog</a:t>
            </a:r>
            <a:r>
              <a:rPr lang="en-US" dirty="0" smtClean="0"/>
              <a:t> every day.</a:t>
            </a:r>
          </a:p>
          <a:p>
            <a:pPr eaLnBrk="1" hangingPunct="1">
              <a:spcBef>
                <a:spcPct val="0"/>
              </a:spcBef>
            </a:pPr>
            <a:endParaRPr lang="en-US" dirty="0" smtClean="0"/>
          </a:p>
          <a:p>
            <a:pPr eaLnBrk="1" hangingPunct="1">
              <a:spcBef>
                <a:spcPct val="0"/>
              </a:spcBef>
            </a:pPr>
            <a:r>
              <a:rPr lang="en-US" dirty="0" smtClean="0"/>
              <a:t>During periods of Kona Winds, or winds that blow from the southwest or SSW when have a low pressure within 500 miles NW of the islands</a:t>
            </a:r>
          </a:p>
          <a:p>
            <a:pPr eaLnBrk="1" hangingPunct="1">
              <a:spcBef>
                <a:spcPct val="0"/>
              </a:spcBef>
            </a:pPr>
            <a:endParaRPr lang="en-US" dirty="0" smtClean="0"/>
          </a:p>
          <a:p>
            <a:pPr eaLnBrk="1" hangingPunct="1">
              <a:spcBef>
                <a:spcPct val="0"/>
              </a:spcBef>
            </a:pPr>
            <a:r>
              <a:rPr lang="en-US" dirty="0" smtClean="0"/>
              <a:t>When it is “</a:t>
            </a:r>
            <a:r>
              <a:rPr lang="en-US" dirty="0" err="1" smtClean="0"/>
              <a:t>voggie</a:t>
            </a:r>
            <a:r>
              <a:rPr lang="en-US" dirty="0" smtClean="0"/>
              <a:t>” people with respiratory problems need to take precautions.</a:t>
            </a:r>
          </a:p>
        </p:txBody>
      </p:sp>
      <p:sp>
        <p:nvSpPr>
          <p:cNvPr id="61445" name="Rectangle 4"/>
          <p:cNvSpPr>
            <a:spLocks noChangeArrowheads="1"/>
          </p:cNvSpPr>
          <p:nvPr/>
        </p:nvSpPr>
        <p:spPr bwMode="auto">
          <a:xfrm>
            <a:off x="679450" y="5478463"/>
            <a:ext cx="5502275" cy="368300"/>
          </a:xfrm>
          <a:prstGeom prst="rect">
            <a:avLst/>
          </a:prstGeom>
          <a:noFill/>
          <a:ln w="15875" algn="ctr">
            <a:solidFill>
              <a:schemeClr val="tx1"/>
            </a:solidFill>
            <a:miter lim="800000"/>
            <a:headEnd/>
            <a:tailEnd/>
          </a:ln>
        </p:spPr>
        <p:txBody>
          <a:bodyPr lIns="90574" tIns="45287" rIns="90574" bIns="45287" anchor="ctr">
            <a:spAutoFit/>
          </a:bodyPr>
          <a:lstStyle/>
          <a:p>
            <a:pPr algn="ctr"/>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C3A18AD-46B7-4C64-8682-CBD5334D2D6D}" type="slidenum">
              <a:rPr lang="en-US" smtClean="0"/>
              <a:pPr fontAlgn="base">
                <a:spcBef>
                  <a:spcPct val="0"/>
                </a:spcBef>
                <a:spcAft>
                  <a:spcPct val="0"/>
                </a:spcAft>
                <a:defRPr/>
              </a:pPr>
              <a:t>9</a:t>
            </a:fld>
            <a:endParaRPr lang="en-US" smtClean="0"/>
          </a:p>
        </p:txBody>
      </p:sp>
      <p:sp>
        <p:nvSpPr>
          <p:cNvPr id="50179" name="Rectangle 2"/>
          <p:cNvSpPr>
            <a:spLocks noGrp="1" noRot="1" noChangeAspect="1" noChangeArrowheads="1" noTextEdit="1"/>
          </p:cNvSpPr>
          <p:nvPr>
            <p:ph type="sldImg"/>
          </p:nvPr>
        </p:nvSpPr>
        <p:spPr bwMode="auto">
          <a:xfrm>
            <a:off x="1150938" y="722313"/>
            <a:ext cx="4552950" cy="3416300"/>
          </a:xfrm>
          <a:noFill/>
          <a:ln>
            <a:solidFill>
              <a:srgbClr val="000000"/>
            </a:solidFill>
            <a:miter lim="800000"/>
            <a:headEnd/>
            <a:tailEnd/>
          </a:ln>
        </p:spPr>
      </p:sp>
      <p:sp>
        <p:nvSpPr>
          <p:cNvPr id="50180" name="Rectangle 3"/>
          <p:cNvSpPr>
            <a:spLocks noGrp="1" noChangeArrowheads="1"/>
          </p:cNvSpPr>
          <p:nvPr>
            <p:ph type="body" idx="1"/>
          </p:nvPr>
        </p:nvSpPr>
        <p:spPr bwMode="auto">
          <a:xfrm>
            <a:off x="911225" y="4368800"/>
            <a:ext cx="5030788" cy="4068763"/>
          </a:xfrm>
          <a:noFill/>
        </p:spPr>
        <p:txBody>
          <a:bodyPr wrap="square" numCol="1" anchor="t" anchorCtr="0" compatLnSpc="1">
            <a:prstTxWarp prst="textNoShape">
              <a:avLst/>
            </a:prstTxWarp>
          </a:bodyPr>
          <a:lstStyle/>
          <a:p>
            <a:pPr eaLnBrk="1" hangingPunct="1">
              <a:spcBef>
                <a:spcPct val="0"/>
              </a:spcBef>
            </a:pPr>
            <a:endParaRPr lang="en-US" sz="1600" b="1" dirty="0" smtClean="0"/>
          </a:p>
          <a:p>
            <a:pPr eaLnBrk="1" hangingPunct="1">
              <a:spcBef>
                <a:spcPct val="0"/>
              </a:spcBef>
            </a:pPr>
            <a:r>
              <a:rPr lang="en-US" sz="1600" b="1" dirty="0" smtClean="0"/>
              <a:t>Hawaii’s hazard profile displays a wide range of natural and technological hazards.  Not surprising, water related hazards top the list, with Hurricanes, Flooding and Tsunamis posing the highest risk.  Earthquake and Volcanic activity also pose notable risks.</a:t>
            </a:r>
          </a:p>
          <a:p>
            <a:pPr eaLnBrk="1" hangingPunct="1">
              <a:spcBef>
                <a:spcPct val="0"/>
              </a:spcBef>
            </a:pPr>
            <a:endParaRPr lang="en-US" sz="1600" b="1" dirty="0" smtClean="0"/>
          </a:p>
          <a:p>
            <a:pPr eaLnBrk="1" hangingPunct="1">
              <a:spcBef>
                <a:spcPct val="0"/>
              </a:spcBef>
            </a:pPr>
            <a:r>
              <a:rPr lang="en-US" sz="1600" b="1" dirty="0" smtClean="0"/>
              <a:t>Hazard ranking is determined by likelihood of occurrence and effects on population and property.</a:t>
            </a:r>
          </a:p>
          <a:p>
            <a:pPr eaLnBrk="1" hangingPunct="1">
              <a:spcBef>
                <a:spcPct val="0"/>
              </a:spcBef>
            </a:pPr>
            <a:endParaRPr 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media" Target="../media/HTKLCUFB.wmv"/><Relationship Id="rId2" Type="http://schemas.openxmlformats.org/officeDocument/2006/relationships/slideMaster" Target="../slideMasters/slideMaster1.xml"/><Relationship Id="rId1" Type="http://schemas.openxmlformats.org/officeDocument/2006/relationships/video" Target="../media/HTKLCUFB.wmv"/><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stormy_road_ahead_title_2007.mov">
            <a:hlinkClick r:id="" action="ppaction://media"/>
          </p:cNvPr>
          <p:cNvPicPr>
            <a:picLocks noChangeAspect="1"/>
          </p:cNvPicPr>
          <p:nvPr>
            <a:videoFile r:link="rId1"/>
            <p:extLst>
              <p:ext uri="{DAA4B4D4-6D71-4841-9C94-3DE7FCFB9230}">
                <p14:media xmlns="" xmlns:p14="http://schemas.microsoft.com/office/powerpoint/2010/main" r:embed="rId3"/>
              </p:ext>
            </p:extLst>
          </p:nvPr>
        </p:nvPicPr>
        <p:blipFill>
          <a:blip r:embed="rId4" cstate="print"/>
          <a:stretch>
            <a:fillRect/>
          </a:stretch>
        </p:blipFill>
        <p:spPr>
          <a:xfrm>
            <a:off x="152400" y="0"/>
            <a:ext cx="5715000" cy="6858000"/>
          </a:xfrm>
          <a:prstGeom prst="rect">
            <a:avLst/>
          </a:prstGeom>
        </p:spPr>
      </p:pic>
      <p:sp>
        <p:nvSpPr>
          <p:cNvPr id="2" name="Title 1"/>
          <p:cNvSpPr>
            <a:spLocks noGrp="1"/>
          </p:cNvSpPr>
          <p:nvPr>
            <p:ph type="ctrTitle"/>
          </p:nvPr>
        </p:nvSpPr>
        <p:spPr>
          <a:xfrm>
            <a:off x="6096000" y="4343400"/>
            <a:ext cx="2819400" cy="993775"/>
          </a:xfrm>
        </p:spPr>
        <p:txBody>
          <a:bodyPr anchor="b">
            <a:normAutofit/>
          </a:bodyPr>
          <a:lstStyle>
            <a:lvl1pPr algn="r">
              <a:defRPr sz="3600"/>
            </a:lvl1pPr>
          </a:lstStyle>
          <a:p>
            <a:r>
              <a:rPr lang="en-US" dirty="0" smtClean="0"/>
              <a:t>Click to edit Master title style</a:t>
            </a:r>
            <a:endParaRPr lang="en-US" dirty="0"/>
          </a:p>
        </p:txBody>
      </p:sp>
      <p:sp>
        <p:nvSpPr>
          <p:cNvPr id="3" name="Subtitle 2"/>
          <p:cNvSpPr>
            <a:spLocks noGrp="1"/>
          </p:cNvSpPr>
          <p:nvPr>
            <p:ph type="subTitle" idx="1"/>
          </p:nvPr>
        </p:nvSpPr>
        <p:spPr>
          <a:xfrm>
            <a:off x="6019800" y="5410200"/>
            <a:ext cx="2895600" cy="609600"/>
          </a:xfrm>
        </p:spPr>
        <p:txBody>
          <a:bodyPr>
            <a:normAutofit/>
          </a:bodyPr>
          <a:lstStyle>
            <a:lvl1pPr marL="0" indent="0" algn="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67F53A6B-4281-47BE-8AEA-4FD9AF09B735}" type="datetimeFigureOut">
              <a:rPr lang="en-US" smtClean="0"/>
              <a:pPr/>
              <a:t>7/17/2012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07DAA9-5DF8-4CCC-9452-175F1B2D7887}" type="slidenum">
              <a:rPr lang="en-US" smtClean="0"/>
              <a:pPr/>
              <a:t>‹#›</a:t>
            </a:fld>
            <a:endParaRPr lang="en-US"/>
          </a:p>
        </p:txBody>
      </p:sp>
      <p:cxnSp>
        <p:nvCxnSpPr>
          <p:cNvPr id="11" name="Straight Connector 10"/>
          <p:cNvCxnSpPr/>
          <p:nvPr userDrawn="1"/>
        </p:nvCxnSpPr>
        <p:spPr>
          <a:xfrm>
            <a:off x="5852886" y="0"/>
            <a:ext cx="0" cy="6858000"/>
          </a:xfrm>
          <a:prstGeom prst="line">
            <a:avLst/>
          </a:prstGeom>
          <a:ln w="317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flipV="1">
            <a:off x="148770" y="0"/>
            <a:ext cx="0" cy="6858000"/>
          </a:xfrm>
          <a:prstGeom prst="line">
            <a:avLst/>
          </a:prstGeom>
          <a:ln w="317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304298535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5007"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repeatCount="indefinite" fill="hold" display="0">
                  <p:stCondLst>
                    <p:cond delay="indefinite"/>
                  </p:st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14600" y="273050"/>
            <a:ext cx="1981200"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495800" y="273050"/>
            <a:ext cx="4343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2514600" y="1435100"/>
            <a:ext cx="1981200"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7F53A6B-4281-47BE-8AEA-4FD9AF09B735}" type="datetimeFigureOut">
              <a:rPr lang="en-US" smtClean="0"/>
              <a:pPr/>
              <a:t>7/17/2012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E07DAA9-5DF8-4CCC-9452-175F1B2D7887}" type="slidenum">
              <a:rPr lang="en-US" smtClean="0"/>
              <a:pPr/>
              <a:t>‹#›</a:t>
            </a:fld>
            <a:endParaRPr lang="en-US"/>
          </a:p>
        </p:txBody>
      </p:sp>
    </p:spTree>
    <p:extLst>
      <p:ext uri="{BB962C8B-B14F-4D97-AF65-F5344CB8AC3E}">
        <p14:creationId xmlns="" xmlns:p14="http://schemas.microsoft.com/office/powerpoint/2010/main" val="1767219704"/>
      </p:ext>
    </p:extLst>
  </p:cSld>
  <p:clrMapOvr>
    <a:masterClrMapping/>
  </p:clrMapOvr>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0" y="4645025"/>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3048000" y="457200"/>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3048000" y="5211763"/>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7F53A6B-4281-47BE-8AEA-4FD9AF09B735}" type="datetimeFigureOut">
              <a:rPr lang="en-US" smtClean="0"/>
              <a:pPr/>
              <a:t>7/17/2012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E07DAA9-5DF8-4CCC-9452-175F1B2D7887}" type="slidenum">
              <a:rPr lang="en-US" smtClean="0"/>
              <a:pPr/>
              <a:t>‹#›</a:t>
            </a:fld>
            <a:endParaRPr lang="en-US"/>
          </a:p>
        </p:txBody>
      </p:sp>
    </p:spTree>
    <p:extLst>
      <p:ext uri="{BB962C8B-B14F-4D97-AF65-F5344CB8AC3E}">
        <p14:creationId xmlns="" xmlns:p14="http://schemas.microsoft.com/office/powerpoint/2010/main" val="2395396610"/>
      </p:ext>
    </p:extLst>
  </p:cSld>
  <p:clrMapOvr>
    <a:masterClrMapping/>
  </p:clrMapOvr>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7F53A6B-4281-47BE-8AEA-4FD9AF09B735}" type="datetimeFigureOut">
              <a:rPr lang="en-US" smtClean="0"/>
              <a:pPr/>
              <a:t>7/17/2012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07DAA9-5DF8-4CCC-9452-175F1B2D7887}" type="slidenum">
              <a:rPr lang="en-US" smtClean="0"/>
              <a:pPr/>
              <a:t>‹#›</a:t>
            </a:fld>
            <a:endParaRPr lang="en-US"/>
          </a:p>
        </p:txBody>
      </p:sp>
    </p:spTree>
    <p:extLst>
      <p:ext uri="{BB962C8B-B14F-4D97-AF65-F5344CB8AC3E}">
        <p14:creationId xmlns="" xmlns:p14="http://schemas.microsoft.com/office/powerpoint/2010/main" val="1153339818"/>
      </p:ext>
    </p:extLst>
  </p:cSld>
  <p:clrMapOvr>
    <a:masterClrMapping/>
  </p:clrMapOvr>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7F53A6B-4281-47BE-8AEA-4FD9AF09B735}" type="datetimeFigureOut">
              <a:rPr lang="en-US" smtClean="0"/>
              <a:pPr/>
              <a:t>7/17/2012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07DAA9-5DF8-4CCC-9452-175F1B2D7887}" type="slidenum">
              <a:rPr lang="en-US" smtClean="0"/>
              <a:pPr/>
              <a:t>‹#›</a:t>
            </a:fld>
            <a:endParaRPr lang="en-US"/>
          </a:p>
        </p:txBody>
      </p:sp>
    </p:spTree>
    <p:extLst>
      <p:ext uri="{BB962C8B-B14F-4D97-AF65-F5344CB8AC3E}">
        <p14:creationId xmlns="" xmlns:p14="http://schemas.microsoft.com/office/powerpoint/2010/main" val="2140662852"/>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 xmlns:a14="http://schemas.microsoft.com/office/drawing/2010/main" val="0"/>
              </a:ext>
            </a:extLst>
          </a:blip>
          <a:stretch>
            <a:fillRect/>
          </a:stretch>
        </p:blipFill>
        <p:spPr>
          <a:xfrm>
            <a:off x="-8467" y="152400"/>
            <a:ext cx="9144000" cy="5143499"/>
          </a:xfrm>
          <a:prstGeom prst="rect">
            <a:avLst/>
          </a:prstGeom>
        </p:spPr>
      </p:pic>
      <p:sp>
        <p:nvSpPr>
          <p:cNvPr id="2" name="Title 1"/>
          <p:cNvSpPr>
            <a:spLocks noGrp="1"/>
          </p:cNvSpPr>
          <p:nvPr>
            <p:ph type="ctrTitle"/>
          </p:nvPr>
        </p:nvSpPr>
        <p:spPr>
          <a:xfrm>
            <a:off x="1143000" y="5105400"/>
            <a:ext cx="7772400" cy="993775"/>
          </a:xfrm>
        </p:spPr>
        <p:txBody>
          <a:bodyPr anchor="b">
            <a:normAutofit/>
          </a:bodyPr>
          <a:lstStyle>
            <a:lvl1pPr algn="r">
              <a:defRPr sz="3600"/>
            </a:lvl1pPr>
          </a:lstStyle>
          <a:p>
            <a:r>
              <a:rPr lang="en-US" dirty="0" smtClean="0"/>
              <a:t>Click to edit Master title style</a:t>
            </a:r>
            <a:endParaRPr lang="en-US" dirty="0"/>
          </a:p>
        </p:txBody>
      </p:sp>
      <p:sp>
        <p:nvSpPr>
          <p:cNvPr id="3" name="Subtitle 2"/>
          <p:cNvSpPr>
            <a:spLocks noGrp="1"/>
          </p:cNvSpPr>
          <p:nvPr>
            <p:ph type="subTitle" idx="1"/>
          </p:nvPr>
        </p:nvSpPr>
        <p:spPr>
          <a:xfrm>
            <a:off x="2514600" y="5943603"/>
            <a:ext cx="6400800" cy="609600"/>
          </a:xfrm>
        </p:spPr>
        <p:txBody>
          <a:bodyPr>
            <a:normAutofit/>
          </a:bodyPr>
          <a:lstStyle>
            <a:lvl1pPr marL="0" indent="0" algn="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67F53A6B-4281-47BE-8AEA-4FD9AF09B735}" type="datetimeFigureOut">
              <a:rPr lang="en-US" smtClean="0"/>
              <a:pPr/>
              <a:t>7/17/2012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07DAA9-5DF8-4CCC-9452-175F1B2D7887}" type="slidenum">
              <a:rPr lang="en-US" smtClean="0"/>
              <a:pPr/>
              <a:t>‹#›</a:t>
            </a:fld>
            <a:endParaRPr lang="en-US"/>
          </a:p>
        </p:txBody>
      </p:sp>
      <p:cxnSp>
        <p:nvCxnSpPr>
          <p:cNvPr id="11" name="Straight Connector 10"/>
          <p:cNvCxnSpPr/>
          <p:nvPr userDrawn="1"/>
        </p:nvCxnSpPr>
        <p:spPr>
          <a:xfrm>
            <a:off x="0" y="5295900"/>
            <a:ext cx="9144000" cy="0"/>
          </a:xfrm>
          <a:prstGeom prst="line">
            <a:avLst/>
          </a:prstGeom>
          <a:ln w="317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0" y="152400"/>
            <a:ext cx="9144000" cy="0"/>
          </a:xfrm>
          <a:prstGeom prst="line">
            <a:avLst/>
          </a:prstGeom>
          <a:ln w="317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3075846939"/>
      </p:ext>
    </p:extLst>
  </p:cSld>
  <p:clrMapOvr>
    <a:masterClrMapping/>
  </p:clrMapOvr>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7F53A6B-4281-47BE-8AEA-4FD9AF09B735}" type="datetimeFigureOut">
              <a:rPr lang="en-US" smtClean="0"/>
              <a:pPr/>
              <a:t>7/17/2012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07DAA9-5DF8-4CCC-9452-175F1B2D7887}" type="slidenum">
              <a:rPr lang="en-US" smtClean="0"/>
              <a:pPr/>
              <a:t>‹#›</a:t>
            </a:fld>
            <a:endParaRPr lang="en-US"/>
          </a:p>
        </p:txBody>
      </p:sp>
    </p:spTree>
    <p:extLst>
      <p:ext uri="{BB962C8B-B14F-4D97-AF65-F5344CB8AC3E}">
        <p14:creationId xmlns="" xmlns:p14="http://schemas.microsoft.com/office/powerpoint/2010/main" val="3742489241"/>
      </p:ext>
    </p:extLst>
  </p:cSld>
  <p:clrMapOvr>
    <a:masterClrMapping/>
  </p:clrMapOvr>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67F53A6B-4281-47BE-8AEA-4FD9AF09B735}" type="datetimeFigureOut">
              <a:rPr lang="en-US" smtClean="0"/>
              <a:pPr/>
              <a:t>7/17/2012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07DAA9-5DF8-4CCC-9452-175F1B2D7887}" type="slidenum">
              <a:rPr lang="en-US" smtClean="0"/>
              <a:pPr/>
              <a:t>‹#›</a:t>
            </a:fld>
            <a:endParaRPr lang="en-US"/>
          </a:p>
        </p:txBody>
      </p:sp>
    </p:spTree>
    <p:extLst>
      <p:ext uri="{BB962C8B-B14F-4D97-AF65-F5344CB8AC3E}">
        <p14:creationId xmlns="" xmlns:p14="http://schemas.microsoft.com/office/powerpoint/2010/main" val="3181935676"/>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marL="231775" indent="-231775">
              <a:buFont typeface="Arial" pitchFamily="34" charset="0"/>
              <a:buChar char="•"/>
              <a:defRPr sz="2400"/>
            </a:lvl1pPr>
            <a:lvl2pPr marL="457200" indent="-231775">
              <a:buFont typeface="Arial" pitchFamily="34" charset="0"/>
              <a:buChar char="•"/>
              <a:defRPr/>
            </a:lvl2pPr>
            <a:lvl3pPr marL="855663" indent="-231775">
              <a:buFont typeface="Arial" pitchFamily="34" charset="0"/>
              <a:buChar char="•"/>
              <a:defRPr sz="1800"/>
            </a:lvl3pPr>
            <a:lvl4pPr marL="1146175" indent="-231775">
              <a:buFont typeface="Arial" pitchFamily="34" charset="0"/>
              <a:buChar char="•"/>
              <a:tabLst/>
              <a:defRPr sz="1600"/>
            </a:lvl4pPr>
            <a:lvl5pPr marL="1487488" indent="-231775">
              <a:buFont typeface="Arial" pitchFamily="34" charset="0"/>
              <a:buChar char="•"/>
              <a:tabLst/>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67F53A6B-4281-47BE-8AEA-4FD9AF09B735}" type="datetimeFigureOut">
              <a:rPr lang="en-US" smtClean="0"/>
              <a:pPr/>
              <a:t>7/17/2012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07DAA9-5DF8-4CCC-9452-175F1B2D7887}" type="slidenum">
              <a:rPr lang="en-US" smtClean="0"/>
              <a:pPr/>
              <a:t>‹#›</a:t>
            </a:fld>
            <a:endParaRPr lang="en-US"/>
          </a:p>
        </p:txBody>
      </p:sp>
    </p:spTree>
    <p:extLst>
      <p:ext uri="{BB962C8B-B14F-4D97-AF65-F5344CB8AC3E}">
        <p14:creationId xmlns="" xmlns:p14="http://schemas.microsoft.com/office/powerpoint/2010/main" val="300971930"/>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743199" y="4406900"/>
            <a:ext cx="5751513"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2743199" y="2906713"/>
            <a:ext cx="5751513"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7F53A6B-4281-47BE-8AEA-4FD9AF09B735}" type="datetimeFigureOut">
              <a:rPr lang="en-US" smtClean="0"/>
              <a:pPr/>
              <a:t>7/17/2012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07DAA9-5DF8-4CCC-9452-175F1B2D7887}" type="slidenum">
              <a:rPr lang="en-US" smtClean="0"/>
              <a:pPr/>
              <a:t>‹#›</a:t>
            </a:fld>
            <a:endParaRPr lang="en-US"/>
          </a:p>
        </p:txBody>
      </p:sp>
    </p:spTree>
    <p:extLst>
      <p:ext uri="{BB962C8B-B14F-4D97-AF65-F5344CB8AC3E}">
        <p14:creationId xmlns="" xmlns:p14="http://schemas.microsoft.com/office/powerpoint/2010/main" val="3083097221"/>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514600" y="1066800"/>
            <a:ext cx="3048000" cy="5059363"/>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5715000" y="1066800"/>
            <a:ext cx="3048000" cy="5059363"/>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p>
            <a:fld id="{67F53A6B-4281-47BE-8AEA-4FD9AF09B735}" type="datetimeFigureOut">
              <a:rPr lang="en-US" smtClean="0"/>
              <a:pPr/>
              <a:t>7/17/2012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E07DAA9-5DF8-4CCC-9452-175F1B2D7887}" type="slidenum">
              <a:rPr lang="en-US" smtClean="0"/>
              <a:pPr/>
              <a:t>‹#›</a:t>
            </a:fld>
            <a:endParaRPr lang="en-US"/>
          </a:p>
        </p:txBody>
      </p:sp>
    </p:spTree>
    <p:extLst>
      <p:ext uri="{BB962C8B-B14F-4D97-AF65-F5344CB8AC3E}">
        <p14:creationId xmlns="" xmlns:p14="http://schemas.microsoft.com/office/powerpoint/2010/main" val="3929917682"/>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7F53A6B-4281-47BE-8AEA-4FD9AF09B735}" type="datetimeFigureOut">
              <a:rPr lang="en-US" smtClean="0"/>
              <a:pPr/>
              <a:t>7/17/2012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07DAA9-5DF8-4CCC-9452-175F1B2D7887}" type="slidenum">
              <a:rPr lang="en-US" smtClean="0"/>
              <a:pPr/>
              <a:t>‹#›</a:t>
            </a:fld>
            <a:endParaRPr lang="en-US"/>
          </a:p>
        </p:txBody>
      </p:sp>
    </p:spTree>
    <p:extLst>
      <p:ext uri="{BB962C8B-B14F-4D97-AF65-F5344CB8AC3E}">
        <p14:creationId xmlns="" xmlns:p14="http://schemas.microsoft.com/office/powerpoint/2010/main" val="3878765978"/>
      </p:ext>
    </p:extLst>
  </p:cSld>
  <p:clrMapOvr>
    <a:masterClrMapping/>
  </p:clrMapOvr>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514600" y="1066800"/>
            <a:ext cx="3200400" cy="639762"/>
          </a:xfrm>
        </p:spPr>
        <p:txBody>
          <a:bodyPr anchor="b">
            <a:no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2514600" y="1763712"/>
            <a:ext cx="3200400" cy="4408488"/>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5867400" y="1055688"/>
            <a:ext cx="2898775" cy="639762"/>
          </a:xfrm>
        </p:spPr>
        <p:txBody>
          <a:bodyPr anchor="b">
            <a:no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5867400" y="1752600"/>
            <a:ext cx="2898775" cy="4408488"/>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p:txBody>
          <a:bodyPr/>
          <a:lstStyle/>
          <a:p>
            <a:fld id="{67F53A6B-4281-47BE-8AEA-4FD9AF09B735}" type="datetimeFigureOut">
              <a:rPr lang="en-US" smtClean="0"/>
              <a:pPr/>
              <a:t>7/17/2012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E07DAA9-5DF8-4CCC-9452-175F1B2D7887}" type="slidenum">
              <a:rPr lang="en-US" smtClean="0"/>
              <a:pPr/>
              <a:t>‹#›</a:t>
            </a:fld>
            <a:endParaRPr lang="en-US"/>
          </a:p>
        </p:txBody>
      </p:sp>
    </p:spTree>
    <p:extLst>
      <p:ext uri="{BB962C8B-B14F-4D97-AF65-F5344CB8AC3E}">
        <p14:creationId xmlns="" xmlns:p14="http://schemas.microsoft.com/office/powerpoint/2010/main" val="1345395392"/>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7F53A6B-4281-47BE-8AEA-4FD9AF09B735}" type="datetimeFigureOut">
              <a:rPr lang="en-US" smtClean="0"/>
              <a:pPr/>
              <a:t>7/17/2012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E07DAA9-5DF8-4CCC-9452-175F1B2D7887}" type="slidenum">
              <a:rPr lang="en-US" smtClean="0"/>
              <a:pPr/>
              <a:t>‹#›</a:t>
            </a:fld>
            <a:endParaRPr lang="en-US"/>
          </a:p>
        </p:txBody>
      </p:sp>
    </p:spTree>
    <p:extLst>
      <p:ext uri="{BB962C8B-B14F-4D97-AF65-F5344CB8AC3E}">
        <p14:creationId xmlns="" xmlns:p14="http://schemas.microsoft.com/office/powerpoint/2010/main" val="2668863001"/>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7F53A6B-4281-47BE-8AEA-4FD9AF09B735}" type="datetimeFigureOut">
              <a:rPr lang="en-US" smtClean="0"/>
              <a:pPr/>
              <a:t>7/17/2012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E07DAA9-5DF8-4CCC-9452-175F1B2D7887}" type="slidenum">
              <a:rPr lang="en-US" smtClean="0"/>
              <a:pPr/>
              <a:t>‹#›</a:t>
            </a:fld>
            <a:endParaRPr lang="en-US"/>
          </a:p>
        </p:txBody>
      </p:sp>
    </p:spTree>
    <p:extLst>
      <p:ext uri="{BB962C8B-B14F-4D97-AF65-F5344CB8AC3E}">
        <p14:creationId xmlns="" xmlns:p14="http://schemas.microsoft.com/office/powerpoint/2010/main" val="3425430762"/>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14600" y="273050"/>
            <a:ext cx="1981200"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495800" y="273050"/>
            <a:ext cx="4343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2514600" y="1435100"/>
            <a:ext cx="1981200"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7F53A6B-4281-47BE-8AEA-4FD9AF09B735}" type="datetimeFigureOut">
              <a:rPr lang="en-US" smtClean="0"/>
              <a:pPr/>
              <a:t>7/17/2012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E07DAA9-5DF8-4CCC-9452-175F1B2D7887}" type="slidenum">
              <a:rPr lang="en-US" smtClean="0"/>
              <a:pPr/>
              <a:t>‹#›</a:t>
            </a:fld>
            <a:endParaRPr lang="en-US"/>
          </a:p>
        </p:txBody>
      </p:sp>
    </p:spTree>
    <p:extLst>
      <p:ext uri="{BB962C8B-B14F-4D97-AF65-F5344CB8AC3E}">
        <p14:creationId xmlns="" xmlns:p14="http://schemas.microsoft.com/office/powerpoint/2010/main" val="2434831079"/>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0" y="4645025"/>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3048000" y="457200"/>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3048000" y="5211763"/>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7F53A6B-4281-47BE-8AEA-4FD9AF09B735}" type="datetimeFigureOut">
              <a:rPr lang="en-US" smtClean="0"/>
              <a:pPr/>
              <a:t>7/17/2012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E07DAA9-5DF8-4CCC-9452-175F1B2D7887}" type="slidenum">
              <a:rPr lang="en-US" smtClean="0"/>
              <a:pPr/>
              <a:t>‹#›</a:t>
            </a:fld>
            <a:endParaRPr lang="en-US"/>
          </a:p>
        </p:txBody>
      </p:sp>
    </p:spTree>
    <p:extLst>
      <p:ext uri="{BB962C8B-B14F-4D97-AF65-F5344CB8AC3E}">
        <p14:creationId xmlns="" xmlns:p14="http://schemas.microsoft.com/office/powerpoint/2010/main" val="2624543979"/>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7F53A6B-4281-47BE-8AEA-4FD9AF09B735}" type="datetimeFigureOut">
              <a:rPr lang="en-US" smtClean="0"/>
              <a:pPr/>
              <a:t>7/17/2012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07DAA9-5DF8-4CCC-9452-175F1B2D7887}" type="slidenum">
              <a:rPr lang="en-US" smtClean="0"/>
              <a:pPr/>
              <a:t>‹#›</a:t>
            </a:fld>
            <a:endParaRPr lang="en-US"/>
          </a:p>
        </p:txBody>
      </p:sp>
    </p:spTree>
    <p:extLst>
      <p:ext uri="{BB962C8B-B14F-4D97-AF65-F5344CB8AC3E}">
        <p14:creationId xmlns="" xmlns:p14="http://schemas.microsoft.com/office/powerpoint/2010/main" val="1113682446"/>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7F53A6B-4281-47BE-8AEA-4FD9AF09B735}" type="datetimeFigureOut">
              <a:rPr lang="en-US" smtClean="0"/>
              <a:pPr/>
              <a:t>7/17/2012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07DAA9-5DF8-4CCC-9452-175F1B2D7887}" type="slidenum">
              <a:rPr lang="en-US" smtClean="0"/>
              <a:pPr/>
              <a:t>‹#›</a:t>
            </a:fld>
            <a:endParaRPr lang="en-US"/>
          </a:p>
        </p:txBody>
      </p:sp>
    </p:spTree>
    <p:extLst>
      <p:ext uri="{BB962C8B-B14F-4D97-AF65-F5344CB8AC3E}">
        <p14:creationId xmlns="" xmlns:p14="http://schemas.microsoft.com/office/powerpoint/2010/main" val="1417561580"/>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Agenda/Summary">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endParaRPr lang="en-US" dirty="0"/>
          </a:p>
        </p:txBody>
      </p:sp>
      <p:sp>
        <p:nvSpPr>
          <p:cNvPr id="4" name="Slide Number Placeholder 3"/>
          <p:cNvSpPr>
            <a:spLocks noGrp="1"/>
          </p:cNvSpPr>
          <p:nvPr>
            <p:ph type="sldNum" sz="quarter" idx="11"/>
          </p:nvPr>
        </p:nvSpPr>
        <p:spPr/>
        <p:txBody>
          <a:bodyPr/>
          <a:lstStyle/>
          <a:p>
            <a:fld id="{81582BD6-FC20-4557-852B-8433F8572D30}" type="slidenum">
              <a:rPr lang="en-US" smtClean="0"/>
              <a:pPr/>
              <a:t>‹#›</a:t>
            </a:fld>
            <a:endParaRPr lang="en-US" dirty="0"/>
          </a:p>
        </p:txBody>
      </p:sp>
      <p:sp>
        <p:nvSpPr>
          <p:cNvPr id="9" name="Text Placeholder 8"/>
          <p:cNvSpPr>
            <a:spLocks noGrp="1"/>
          </p:cNvSpPr>
          <p:nvPr>
            <p:ph type="body" sz="quarter" idx="15"/>
          </p:nvPr>
        </p:nvSpPr>
        <p:spPr>
          <a:xfrm>
            <a:off x="4648200" y="1295400"/>
            <a:ext cx="4191000" cy="838200"/>
          </a:xfrm>
        </p:spPr>
        <p:txBody>
          <a:bodyPr anchor="ctr">
            <a:normAutofit/>
          </a:bodyPr>
          <a:lstStyle>
            <a:lvl1pPr marL="57150" indent="0">
              <a:buFontTx/>
              <a:buNone/>
              <a:defRPr sz="1800" baseline="0"/>
            </a:lvl1pPr>
          </a:lstStyle>
          <a:p>
            <a:pPr lvl="0"/>
            <a:r>
              <a:rPr lang="en-US" dirty="0" smtClean="0"/>
              <a:t>Click to edit Master text styles</a:t>
            </a:r>
          </a:p>
        </p:txBody>
      </p:sp>
      <p:sp>
        <p:nvSpPr>
          <p:cNvPr id="7" name="Text Placeholder 8"/>
          <p:cNvSpPr>
            <a:spLocks noGrp="1"/>
          </p:cNvSpPr>
          <p:nvPr>
            <p:ph type="body" sz="quarter" idx="16"/>
          </p:nvPr>
        </p:nvSpPr>
        <p:spPr>
          <a:xfrm>
            <a:off x="4648200" y="2133600"/>
            <a:ext cx="4191000" cy="838200"/>
          </a:xfrm>
        </p:spPr>
        <p:txBody>
          <a:bodyPr anchor="ctr">
            <a:normAutofit/>
          </a:bodyPr>
          <a:lstStyle>
            <a:lvl1pPr marL="57150" indent="0">
              <a:buFontTx/>
              <a:buNone/>
              <a:defRPr sz="1800" baseline="0"/>
            </a:lvl1pPr>
          </a:lstStyle>
          <a:p>
            <a:pPr lvl="0"/>
            <a:r>
              <a:rPr lang="en-US" dirty="0" smtClean="0"/>
              <a:t>Click to edit Master text styles</a:t>
            </a:r>
          </a:p>
        </p:txBody>
      </p:sp>
      <p:sp>
        <p:nvSpPr>
          <p:cNvPr id="8" name="Text Placeholder 8"/>
          <p:cNvSpPr>
            <a:spLocks noGrp="1"/>
          </p:cNvSpPr>
          <p:nvPr>
            <p:ph type="body" sz="quarter" idx="17"/>
          </p:nvPr>
        </p:nvSpPr>
        <p:spPr>
          <a:xfrm>
            <a:off x="4648200" y="2971800"/>
            <a:ext cx="4191000" cy="838200"/>
          </a:xfrm>
        </p:spPr>
        <p:txBody>
          <a:bodyPr anchor="ctr">
            <a:normAutofit/>
          </a:bodyPr>
          <a:lstStyle>
            <a:lvl1pPr marL="57150" indent="0">
              <a:buFontTx/>
              <a:buNone/>
              <a:defRPr sz="1800" baseline="0"/>
            </a:lvl1pPr>
          </a:lstStyle>
          <a:p>
            <a:pPr lvl="0"/>
            <a:r>
              <a:rPr lang="en-US" dirty="0" smtClean="0"/>
              <a:t>Click to edit Master text styles</a:t>
            </a:r>
          </a:p>
        </p:txBody>
      </p:sp>
      <p:sp>
        <p:nvSpPr>
          <p:cNvPr id="12" name="Text Placeholder 8"/>
          <p:cNvSpPr>
            <a:spLocks noGrp="1"/>
          </p:cNvSpPr>
          <p:nvPr>
            <p:ph type="body" sz="quarter" idx="18"/>
          </p:nvPr>
        </p:nvSpPr>
        <p:spPr>
          <a:xfrm>
            <a:off x="4648200" y="3810000"/>
            <a:ext cx="4191000" cy="838200"/>
          </a:xfrm>
        </p:spPr>
        <p:txBody>
          <a:bodyPr anchor="ctr">
            <a:normAutofit/>
          </a:bodyPr>
          <a:lstStyle>
            <a:lvl1pPr marL="57150" indent="0">
              <a:buFontTx/>
              <a:buNone/>
              <a:defRPr sz="1800" baseline="0"/>
            </a:lvl1pPr>
          </a:lstStyle>
          <a:p>
            <a:pPr lvl="0"/>
            <a:r>
              <a:rPr lang="en-US" dirty="0" smtClean="0"/>
              <a:t>Click to edit Master text styles</a:t>
            </a:r>
          </a:p>
        </p:txBody>
      </p:sp>
      <p:sp>
        <p:nvSpPr>
          <p:cNvPr id="11" name="Title 1"/>
          <p:cNvSpPr>
            <a:spLocks noGrp="1"/>
          </p:cNvSpPr>
          <p:nvPr>
            <p:ph type="title"/>
          </p:nvPr>
        </p:nvSpPr>
        <p:spPr>
          <a:xfrm>
            <a:off x="2514600" y="274638"/>
            <a:ext cx="6324600" cy="715962"/>
          </a:xfrm>
        </p:spPr>
        <p:txBody>
          <a:bodyPr/>
          <a:lstStyle/>
          <a:p>
            <a:r>
              <a:rPr lang="en-US" smtClean="0"/>
              <a:t>Click to edit Master title style</a:t>
            </a:r>
            <a:endParaRPr lang="en-US"/>
          </a:p>
        </p:txBody>
      </p:sp>
    </p:spTree>
    <p:extLst>
      <p:ext uri="{BB962C8B-B14F-4D97-AF65-F5344CB8AC3E}">
        <p14:creationId xmlns="" xmlns:p14="http://schemas.microsoft.com/office/powerpoint/2010/main" val="2832165855"/>
      </p:ext>
    </p:extLst>
  </p:cSld>
  <p:clrMapOvr>
    <a:masterClrMapping/>
  </p:clrMapOvr>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wo Pictur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endParaRPr lang="en-US" dirty="0"/>
          </a:p>
        </p:txBody>
      </p:sp>
      <p:sp>
        <p:nvSpPr>
          <p:cNvPr id="4" name="Slide Number Placeholder 3"/>
          <p:cNvSpPr>
            <a:spLocks noGrp="1"/>
          </p:cNvSpPr>
          <p:nvPr>
            <p:ph type="sldNum" sz="quarter" idx="11"/>
          </p:nvPr>
        </p:nvSpPr>
        <p:spPr/>
        <p:txBody>
          <a:bodyPr/>
          <a:lstStyle/>
          <a:p>
            <a:fld id="{81582BD6-FC20-4557-852B-8433F8572D30}" type="slidenum">
              <a:rPr lang="en-US" smtClean="0"/>
              <a:pPr/>
              <a:t>‹#›</a:t>
            </a:fld>
            <a:endParaRPr lang="en-US" dirty="0"/>
          </a:p>
        </p:txBody>
      </p:sp>
      <p:sp>
        <p:nvSpPr>
          <p:cNvPr id="5" name="Content Placeholder 2"/>
          <p:cNvSpPr>
            <a:spLocks noGrp="1"/>
          </p:cNvSpPr>
          <p:nvPr>
            <p:ph sz="half" idx="1"/>
          </p:nvPr>
        </p:nvSpPr>
        <p:spPr>
          <a:xfrm>
            <a:off x="2514600" y="1066800"/>
            <a:ext cx="2667000" cy="2362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endParaRPr lang="en-US" dirty="0"/>
          </a:p>
        </p:txBody>
      </p:sp>
      <p:sp>
        <p:nvSpPr>
          <p:cNvPr id="6" name="Content Placeholder 3"/>
          <p:cNvSpPr>
            <a:spLocks noGrp="1"/>
          </p:cNvSpPr>
          <p:nvPr>
            <p:ph sz="half" idx="2"/>
          </p:nvPr>
        </p:nvSpPr>
        <p:spPr>
          <a:xfrm>
            <a:off x="5257800" y="1066800"/>
            <a:ext cx="3551464" cy="2362200"/>
          </a:xfrm>
        </p:spPr>
        <p:txBody>
          <a:bodyPr>
            <a:normAutofit/>
          </a:bodyPr>
          <a:lstStyle>
            <a:lvl1pPr>
              <a:defRPr sz="20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endParaRPr lang="en-US" dirty="0"/>
          </a:p>
        </p:txBody>
      </p:sp>
      <p:sp>
        <p:nvSpPr>
          <p:cNvPr id="9" name="Content Placeholder 2"/>
          <p:cNvSpPr>
            <a:spLocks noGrp="1"/>
          </p:cNvSpPr>
          <p:nvPr>
            <p:ph sz="half" idx="14"/>
          </p:nvPr>
        </p:nvSpPr>
        <p:spPr>
          <a:xfrm>
            <a:off x="2514600" y="3581400"/>
            <a:ext cx="2667000" cy="2438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endParaRPr lang="en-US" dirty="0"/>
          </a:p>
        </p:txBody>
      </p:sp>
      <p:sp>
        <p:nvSpPr>
          <p:cNvPr id="10" name="Content Placeholder 3"/>
          <p:cNvSpPr>
            <a:spLocks noGrp="1"/>
          </p:cNvSpPr>
          <p:nvPr>
            <p:ph sz="half" idx="15"/>
          </p:nvPr>
        </p:nvSpPr>
        <p:spPr>
          <a:xfrm>
            <a:off x="5257800" y="3581400"/>
            <a:ext cx="3551464" cy="2438400"/>
          </a:xfrm>
        </p:spPr>
        <p:txBody>
          <a:bodyPr>
            <a:normAutofit/>
          </a:bodyPr>
          <a:lstStyle>
            <a:lvl1pPr>
              <a:defRPr sz="20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endParaRPr lang="en-US" dirty="0"/>
          </a:p>
        </p:txBody>
      </p:sp>
      <p:sp>
        <p:nvSpPr>
          <p:cNvPr id="11" name="Title 1"/>
          <p:cNvSpPr>
            <a:spLocks noGrp="1"/>
          </p:cNvSpPr>
          <p:nvPr>
            <p:ph type="title"/>
          </p:nvPr>
        </p:nvSpPr>
        <p:spPr>
          <a:xfrm>
            <a:off x="2514600" y="274638"/>
            <a:ext cx="6324600" cy="715962"/>
          </a:xfrm>
        </p:spPr>
        <p:txBody>
          <a:bodyPr/>
          <a:lstStyle/>
          <a:p>
            <a:r>
              <a:rPr lang="en-US" smtClean="0"/>
              <a:t>Click to edit Master title style</a:t>
            </a:r>
            <a:endParaRPr lang="en-US"/>
          </a:p>
        </p:txBody>
      </p:sp>
    </p:spTree>
    <p:extLst>
      <p:ext uri="{BB962C8B-B14F-4D97-AF65-F5344CB8AC3E}">
        <p14:creationId xmlns="" xmlns:p14="http://schemas.microsoft.com/office/powerpoint/2010/main" val="294216003"/>
      </p:ext>
    </p:extLst>
  </p:cSld>
  <p:clrMapOvr>
    <a:masterClrMapping/>
  </p:clrMapOvr>
  <p:transition/>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hree Pictur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endParaRPr lang="en-US" dirty="0"/>
          </a:p>
        </p:txBody>
      </p:sp>
      <p:sp>
        <p:nvSpPr>
          <p:cNvPr id="4" name="Slide Number Placeholder 3"/>
          <p:cNvSpPr>
            <a:spLocks noGrp="1"/>
          </p:cNvSpPr>
          <p:nvPr>
            <p:ph type="sldNum" sz="quarter" idx="11"/>
          </p:nvPr>
        </p:nvSpPr>
        <p:spPr/>
        <p:txBody>
          <a:bodyPr/>
          <a:lstStyle/>
          <a:p>
            <a:fld id="{81582BD6-FC20-4557-852B-8433F8572D30}" type="slidenum">
              <a:rPr lang="en-US" smtClean="0"/>
              <a:pPr/>
              <a:t>‹#›</a:t>
            </a:fld>
            <a:endParaRPr lang="en-US" dirty="0"/>
          </a:p>
        </p:txBody>
      </p:sp>
      <p:sp>
        <p:nvSpPr>
          <p:cNvPr id="9" name="Content Placeholder 2"/>
          <p:cNvSpPr>
            <a:spLocks noGrp="1"/>
          </p:cNvSpPr>
          <p:nvPr>
            <p:ph sz="half" idx="1"/>
          </p:nvPr>
        </p:nvSpPr>
        <p:spPr>
          <a:xfrm>
            <a:off x="2514599" y="3581400"/>
            <a:ext cx="2057399" cy="2544763"/>
          </a:xfrm>
        </p:spPr>
        <p:txBody>
          <a:bodyPr lIns="274320" tIns="0" rIns="182880">
            <a:normAutofit/>
          </a:bodyPr>
          <a:lstStyle>
            <a:lvl1pPr>
              <a:lnSpc>
                <a:spcPts val="2000"/>
              </a:lnSpc>
              <a:defRPr sz="1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p:txBody>
      </p:sp>
      <p:sp>
        <p:nvSpPr>
          <p:cNvPr id="10" name="Content Placeholder 3"/>
          <p:cNvSpPr>
            <a:spLocks noGrp="1"/>
          </p:cNvSpPr>
          <p:nvPr>
            <p:ph sz="half" idx="2"/>
          </p:nvPr>
        </p:nvSpPr>
        <p:spPr>
          <a:xfrm>
            <a:off x="4648199" y="3581400"/>
            <a:ext cx="2057399" cy="2544763"/>
          </a:xfrm>
        </p:spPr>
        <p:txBody>
          <a:bodyPr lIns="274320" tIns="0" rIns="182880">
            <a:normAutofit/>
          </a:bodyPr>
          <a:lstStyle>
            <a:lvl1pPr>
              <a:lnSpc>
                <a:spcPts val="2000"/>
              </a:lnSpc>
              <a:defRPr sz="1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p:txBody>
      </p:sp>
      <p:sp>
        <p:nvSpPr>
          <p:cNvPr id="11" name="Content Placeholder 3"/>
          <p:cNvSpPr>
            <a:spLocks noGrp="1"/>
          </p:cNvSpPr>
          <p:nvPr>
            <p:ph sz="half" idx="14"/>
          </p:nvPr>
        </p:nvSpPr>
        <p:spPr>
          <a:xfrm>
            <a:off x="6781799" y="3581400"/>
            <a:ext cx="2057399" cy="2544763"/>
          </a:xfrm>
        </p:spPr>
        <p:txBody>
          <a:bodyPr lIns="274320" tIns="0" rIns="182880">
            <a:normAutofit/>
          </a:bodyPr>
          <a:lstStyle>
            <a:lvl1pPr>
              <a:lnSpc>
                <a:spcPts val="2000"/>
              </a:lnSpc>
              <a:defRPr sz="1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p:txBody>
      </p:sp>
      <p:sp>
        <p:nvSpPr>
          <p:cNvPr id="15" name="Content Placeholder 2"/>
          <p:cNvSpPr>
            <a:spLocks noGrp="1"/>
          </p:cNvSpPr>
          <p:nvPr>
            <p:ph sz="half" idx="15"/>
          </p:nvPr>
        </p:nvSpPr>
        <p:spPr>
          <a:xfrm>
            <a:off x="2514599" y="1524000"/>
            <a:ext cx="2057399" cy="1981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p:txBody>
      </p:sp>
      <p:sp>
        <p:nvSpPr>
          <p:cNvPr id="16" name="Content Placeholder 3"/>
          <p:cNvSpPr>
            <a:spLocks noGrp="1"/>
          </p:cNvSpPr>
          <p:nvPr>
            <p:ph sz="half" idx="16"/>
          </p:nvPr>
        </p:nvSpPr>
        <p:spPr>
          <a:xfrm>
            <a:off x="4648199" y="1524000"/>
            <a:ext cx="2057399" cy="1981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p:txBody>
      </p:sp>
      <p:sp>
        <p:nvSpPr>
          <p:cNvPr id="17" name="Content Placeholder 3"/>
          <p:cNvSpPr>
            <a:spLocks noGrp="1"/>
          </p:cNvSpPr>
          <p:nvPr>
            <p:ph sz="half" idx="17"/>
          </p:nvPr>
        </p:nvSpPr>
        <p:spPr>
          <a:xfrm>
            <a:off x="6781800" y="1524000"/>
            <a:ext cx="2057399" cy="1981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p:txBody>
      </p:sp>
      <p:sp>
        <p:nvSpPr>
          <p:cNvPr id="12" name="Title 1"/>
          <p:cNvSpPr>
            <a:spLocks noGrp="1"/>
          </p:cNvSpPr>
          <p:nvPr>
            <p:ph type="title"/>
          </p:nvPr>
        </p:nvSpPr>
        <p:spPr>
          <a:xfrm>
            <a:off x="2514600" y="274638"/>
            <a:ext cx="6324600" cy="715962"/>
          </a:xfrm>
        </p:spPr>
        <p:txBody>
          <a:bodyPr/>
          <a:lstStyle/>
          <a:p>
            <a:r>
              <a:rPr lang="en-US" smtClean="0"/>
              <a:t>Click to edit Master title style</a:t>
            </a:r>
            <a:endParaRPr lang="en-US"/>
          </a:p>
        </p:txBody>
      </p:sp>
    </p:spTree>
    <p:extLst>
      <p:ext uri="{BB962C8B-B14F-4D97-AF65-F5344CB8AC3E}">
        <p14:creationId xmlns="" xmlns:p14="http://schemas.microsoft.com/office/powerpoint/2010/main" val="240090324"/>
      </p:ext>
    </p:extLst>
  </p:cSld>
  <p:clrMapOvr>
    <a:masterClrMapping/>
  </p:clrMapOv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67F53A6B-4281-47BE-8AEA-4FD9AF09B735}" type="datetimeFigureOut">
              <a:rPr lang="en-US" smtClean="0"/>
              <a:pPr/>
              <a:t>7/17/2012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07DAA9-5DF8-4CCC-9452-175F1B2D7887}" type="slidenum">
              <a:rPr lang="en-US" smtClean="0"/>
              <a:pPr/>
              <a:t>‹#›</a:t>
            </a:fld>
            <a:endParaRPr lang="en-US"/>
          </a:p>
        </p:txBody>
      </p:sp>
    </p:spTree>
    <p:extLst>
      <p:ext uri="{BB962C8B-B14F-4D97-AF65-F5344CB8AC3E}">
        <p14:creationId xmlns="" xmlns:p14="http://schemas.microsoft.com/office/powerpoint/2010/main" val="4005518108"/>
      </p:ext>
    </p:extLst>
  </p:cSld>
  <p:clrMapOvr>
    <a:masterClrMapping/>
  </p:clrMapOvr>
  <p:transition/>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228600" y="457200"/>
            <a:ext cx="86868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304800" y="1600200"/>
            <a:ext cx="4229100" cy="5105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86300" y="1600200"/>
            <a:ext cx="4229100" cy="5105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marL="231775" indent="-231775">
              <a:buFont typeface="Arial" pitchFamily="34" charset="0"/>
              <a:buChar char="•"/>
              <a:defRPr sz="2400"/>
            </a:lvl1pPr>
            <a:lvl2pPr marL="457200" indent="-231775">
              <a:buFont typeface="Arial" pitchFamily="34" charset="0"/>
              <a:buChar char="•"/>
              <a:defRPr/>
            </a:lvl2pPr>
            <a:lvl3pPr marL="855663" indent="-231775">
              <a:buFont typeface="Arial" pitchFamily="34" charset="0"/>
              <a:buChar char="•"/>
              <a:defRPr sz="1800"/>
            </a:lvl3pPr>
            <a:lvl4pPr marL="1146175" indent="-231775">
              <a:buFont typeface="Arial" pitchFamily="34" charset="0"/>
              <a:buChar char="•"/>
              <a:tabLst/>
              <a:defRPr sz="1600"/>
            </a:lvl4pPr>
            <a:lvl5pPr marL="1487488" indent="-231775">
              <a:buFont typeface="Arial" pitchFamily="34" charset="0"/>
              <a:buChar char="•"/>
              <a:tabLst/>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67F53A6B-4281-47BE-8AEA-4FD9AF09B735}" type="datetimeFigureOut">
              <a:rPr lang="en-US" smtClean="0"/>
              <a:pPr/>
              <a:t>7/17/2012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07DAA9-5DF8-4CCC-9452-175F1B2D7887}" type="slidenum">
              <a:rPr lang="en-US" smtClean="0"/>
              <a:pPr/>
              <a:t>‹#›</a:t>
            </a:fld>
            <a:endParaRPr lang="en-US"/>
          </a:p>
        </p:txBody>
      </p:sp>
    </p:spTree>
    <p:extLst>
      <p:ext uri="{BB962C8B-B14F-4D97-AF65-F5344CB8AC3E}">
        <p14:creationId xmlns="" xmlns:p14="http://schemas.microsoft.com/office/powerpoint/2010/main" val="444953338"/>
      </p:ext>
    </p:extLst>
  </p:cSld>
  <p:clrMapOvr>
    <a:masterClrMapping/>
  </p:clrMapOvr>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743199" y="4406900"/>
            <a:ext cx="5751513"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2743199" y="2906713"/>
            <a:ext cx="5751513"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7F53A6B-4281-47BE-8AEA-4FD9AF09B735}" type="datetimeFigureOut">
              <a:rPr lang="en-US" smtClean="0"/>
              <a:pPr/>
              <a:t>7/17/2012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07DAA9-5DF8-4CCC-9452-175F1B2D7887}" type="slidenum">
              <a:rPr lang="en-US" smtClean="0"/>
              <a:pPr/>
              <a:t>‹#›</a:t>
            </a:fld>
            <a:endParaRPr lang="en-US"/>
          </a:p>
        </p:txBody>
      </p:sp>
    </p:spTree>
    <p:extLst>
      <p:ext uri="{BB962C8B-B14F-4D97-AF65-F5344CB8AC3E}">
        <p14:creationId xmlns="" xmlns:p14="http://schemas.microsoft.com/office/powerpoint/2010/main" val="210081641"/>
      </p:ext>
    </p:extLst>
  </p:cSld>
  <p:clrMapOvr>
    <a:masterClrMapping/>
  </p:clrMapOvr>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514600" y="1066800"/>
            <a:ext cx="3048000" cy="5059363"/>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5715000" y="1066800"/>
            <a:ext cx="3048000" cy="5059363"/>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p>
            <a:fld id="{67F53A6B-4281-47BE-8AEA-4FD9AF09B735}" type="datetimeFigureOut">
              <a:rPr lang="en-US" smtClean="0"/>
              <a:pPr/>
              <a:t>7/17/2012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E07DAA9-5DF8-4CCC-9452-175F1B2D7887}" type="slidenum">
              <a:rPr lang="en-US" smtClean="0"/>
              <a:pPr/>
              <a:t>‹#›</a:t>
            </a:fld>
            <a:endParaRPr lang="en-US"/>
          </a:p>
        </p:txBody>
      </p:sp>
    </p:spTree>
    <p:extLst>
      <p:ext uri="{BB962C8B-B14F-4D97-AF65-F5344CB8AC3E}">
        <p14:creationId xmlns="" xmlns:p14="http://schemas.microsoft.com/office/powerpoint/2010/main" val="3788268060"/>
      </p:ext>
    </p:extLst>
  </p:cSld>
  <p:clrMapOvr>
    <a:masterClrMapping/>
  </p:clrMapOvr>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514600" y="1066800"/>
            <a:ext cx="3200400" cy="639762"/>
          </a:xfrm>
        </p:spPr>
        <p:txBody>
          <a:bodyPr anchor="b">
            <a:no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2514600" y="1763712"/>
            <a:ext cx="3200400" cy="4408488"/>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5867400" y="1055688"/>
            <a:ext cx="2898775" cy="639762"/>
          </a:xfrm>
        </p:spPr>
        <p:txBody>
          <a:bodyPr anchor="b">
            <a:no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5867400" y="1752600"/>
            <a:ext cx="2898775" cy="4408488"/>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p:txBody>
          <a:bodyPr/>
          <a:lstStyle/>
          <a:p>
            <a:fld id="{67F53A6B-4281-47BE-8AEA-4FD9AF09B735}" type="datetimeFigureOut">
              <a:rPr lang="en-US" smtClean="0"/>
              <a:pPr/>
              <a:t>7/17/2012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E07DAA9-5DF8-4CCC-9452-175F1B2D7887}" type="slidenum">
              <a:rPr lang="en-US" smtClean="0"/>
              <a:pPr/>
              <a:t>‹#›</a:t>
            </a:fld>
            <a:endParaRPr lang="en-US"/>
          </a:p>
        </p:txBody>
      </p:sp>
    </p:spTree>
    <p:extLst>
      <p:ext uri="{BB962C8B-B14F-4D97-AF65-F5344CB8AC3E}">
        <p14:creationId xmlns="" xmlns:p14="http://schemas.microsoft.com/office/powerpoint/2010/main" val="952409963"/>
      </p:ext>
    </p:extLst>
  </p:cSld>
  <p:clrMapOvr>
    <a:masterClrMapping/>
  </p:clrMapOvr>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7F53A6B-4281-47BE-8AEA-4FD9AF09B735}" type="datetimeFigureOut">
              <a:rPr lang="en-US" smtClean="0"/>
              <a:pPr/>
              <a:t>7/17/2012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E07DAA9-5DF8-4CCC-9452-175F1B2D7887}" type="slidenum">
              <a:rPr lang="en-US" smtClean="0"/>
              <a:pPr/>
              <a:t>‹#›</a:t>
            </a:fld>
            <a:endParaRPr lang="en-US"/>
          </a:p>
        </p:txBody>
      </p:sp>
    </p:spTree>
    <p:extLst>
      <p:ext uri="{BB962C8B-B14F-4D97-AF65-F5344CB8AC3E}">
        <p14:creationId xmlns="" xmlns:p14="http://schemas.microsoft.com/office/powerpoint/2010/main" val="2281046953"/>
      </p:ext>
    </p:extLst>
  </p:cSld>
  <p:clrMapOvr>
    <a:masterClrMapping/>
  </p:clrMapOvr>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7F53A6B-4281-47BE-8AEA-4FD9AF09B735}" type="datetimeFigureOut">
              <a:rPr lang="en-US" smtClean="0"/>
              <a:pPr/>
              <a:t>7/17/2012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E07DAA9-5DF8-4CCC-9452-175F1B2D7887}" type="slidenum">
              <a:rPr lang="en-US" smtClean="0"/>
              <a:pPr/>
              <a:t>‹#›</a:t>
            </a:fld>
            <a:endParaRPr lang="en-US"/>
          </a:p>
        </p:txBody>
      </p:sp>
    </p:spTree>
    <p:extLst>
      <p:ext uri="{BB962C8B-B14F-4D97-AF65-F5344CB8AC3E}">
        <p14:creationId xmlns="" xmlns:p14="http://schemas.microsoft.com/office/powerpoint/2010/main" val="2424373230"/>
      </p:ext>
    </p:extLst>
  </p:cSld>
  <p:clrMapOvr>
    <a:masterClrMapping/>
  </p:clrMapOvr>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video" Target="../media/MXKRCYCD.wmv"/><Relationship Id="rId10" Type="http://schemas.openxmlformats.org/officeDocument/2006/relationships/slideLayout" Target="../slideLayouts/slideLayout10.xml"/><Relationship Id="rId19" Type="http://schemas.microsoft.com/office/2007/relationships/media" Target="../media/MXKRCYCD.wmv"/><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18"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slideLayout" Target="../slideLayouts/slideLayout30.xml"/><Relationship Id="rId2" Type="http://schemas.openxmlformats.org/officeDocument/2006/relationships/slideLayout" Target="../slideLayouts/slideLayout15.xml"/><Relationship Id="rId16" Type="http://schemas.openxmlformats.org/officeDocument/2006/relationships/slideLayout" Target="../slideLayouts/slideLayout29.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slideLayout" Target="../slideLayouts/slideLayout28.xml"/><Relationship Id="rId10" Type="http://schemas.openxmlformats.org/officeDocument/2006/relationships/slideLayout" Target="../slideLayouts/slideLayout23.xml"/><Relationship Id="rId19" Type="http://schemas.openxmlformats.org/officeDocument/2006/relationships/image" Target="../media/image3.png"/><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stormy_road_ahead_slide.mov">
            <a:hlinkClick r:id="" action="ppaction://media"/>
          </p:cNvPr>
          <p:cNvPicPr>
            <a:picLocks noChangeAspect="1"/>
          </p:cNvPicPr>
          <p:nvPr>
            <a:videoFile r:link="rId15"/>
            <p:extLst>
              <p:ext uri="{DAA4B4D4-6D71-4841-9C94-3DE7FCFB9230}">
                <p14:media xmlns="" xmlns:p14="http://schemas.microsoft.com/office/powerpoint/2010/main" r:embed="rId19"/>
              </p:ext>
            </p:extLst>
          </p:nvPr>
        </p:nvPicPr>
        <p:blipFill>
          <a:blip r:embed="rId20" cstate="print"/>
          <a:stretch>
            <a:fillRect/>
          </a:stretch>
        </p:blipFill>
        <p:spPr>
          <a:xfrm>
            <a:off x="0" y="0"/>
            <a:ext cx="2381250" cy="6858000"/>
          </a:xfrm>
          <a:prstGeom prst="rect">
            <a:avLst/>
          </a:prstGeom>
        </p:spPr>
      </p:pic>
      <p:sp>
        <p:nvSpPr>
          <p:cNvPr id="2" name="Title Placeholder 1"/>
          <p:cNvSpPr>
            <a:spLocks noGrp="1"/>
          </p:cNvSpPr>
          <p:nvPr>
            <p:ph type="title"/>
          </p:nvPr>
        </p:nvSpPr>
        <p:spPr>
          <a:xfrm>
            <a:off x="2514600" y="274638"/>
            <a:ext cx="6324600" cy="715962"/>
          </a:xfrm>
          <a:prstGeom prst="rect">
            <a:avLst/>
          </a:prstGeom>
        </p:spPr>
        <p:txBody>
          <a:bodyPr vert="horz" lIns="91440" tIns="45720" rIns="91440" bIns="45720" rtlCol="0" anchor="b">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2514600" y="990600"/>
            <a:ext cx="6324600" cy="51355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7F53A6B-4281-47BE-8AEA-4FD9AF09B735}" type="datetimeFigureOut">
              <a:rPr lang="en-US" smtClean="0"/>
              <a:pPr/>
              <a:t>7/17/2012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E07DAA9-5DF8-4CCC-9452-175F1B2D7887}" type="slidenum">
              <a:rPr lang="en-US" smtClean="0"/>
              <a:pPr/>
              <a:t>‹#›</a:t>
            </a:fld>
            <a:endParaRPr lang="en-US"/>
          </a:p>
        </p:txBody>
      </p:sp>
      <p:cxnSp>
        <p:nvCxnSpPr>
          <p:cNvPr id="9" name="Straight Connector 8"/>
          <p:cNvCxnSpPr/>
          <p:nvPr userDrawn="1"/>
        </p:nvCxnSpPr>
        <p:spPr>
          <a:xfrm>
            <a:off x="2381250" y="0"/>
            <a:ext cx="0" cy="6858000"/>
          </a:xfrm>
          <a:prstGeom prst="line">
            <a:avLst/>
          </a:prstGeom>
          <a:ln w="317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2473008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3" r:id="rId3"/>
    <p:sldLayoutId id="2147483664"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Ls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5007"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repeatCount="indefinite" fill="hold" display="0">
                  <p:stCondLst>
                    <p:cond delay="indefinite"/>
                  </p:stCondLst>
                </p:cTn>
                <p:tgtEl>
                  <p:spTgt spid="10"/>
                </p:tgtEl>
              </p:cMediaNode>
            </p:video>
            <p:seq concurrent="1" nextAc="seek">
              <p:cTn id="8" restart="whenNotActive" fill="hold" evtFilter="cancelBubble" nodeType="interactiveSeq">
                <p:stCondLst>
                  <p:cond evt="onClick" delay="0">
                    <p:tgtEl>
                      <p:spTgt spid="10"/>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0"/>
                                        </p:tgtEl>
                                      </p:cBhvr>
                                    </p:cmd>
                                  </p:childTnLst>
                                </p:cTn>
                              </p:par>
                            </p:childTnLst>
                          </p:cTn>
                        </p:par>
                      </p:childTnLst>
                    </p:cTn>
                  </p:par>
                </p:childTnLst>
              </p:cTn>
              <p:nextCondLst>
                <p:cond evt="onClick" delay="0">
                  <p:tgtEl>
                    <p:spTgt spid="10"/>
                  </p:tgtEl>
                </p:cond>
              </p:nextCondLst>
            </p:seq>
          </p:childTnLst>
        </p:cTn>
      </p:par>
    </p:tnLst>
  </p:timing>
  <p:txStyles>
    <p:titleStyle>
      <a:lvl1pPr algn="l" defTabSz="914400" rtl="0" eaLnBrk="1" latinLnBrk="0" hangingPunct="1">
        <a:spcBef>
          <a:spcPct val="0"/>
        </a:spcBef>
        <a:buNone/>
        <a:defRPr sz="4000" kern="1200">
          <a:solidFill>
            <a:schemeClr val="bg1"/>
          </a:solidFill>
          <a:latin typeface="+mj-lt"/>
          <a:ea typeface="+mj-ea"/>
          <a:cs typeface="+mj-cs"/>
        </a:defRPr>
      </a:lvl1pPr>
    </p:titleStyle>
    <p:bodyStyle>
      <a:lvl1pPr marL="0" indent="0" algn="l" defTabSz="914400" rtl="0" eaLnBrk="1" latinLnBrk="0" hangingPunct="1">
        <a:spcBef>
          <a:spcPct val="20000"/>
        </a:spcBef>
        <a:buFontTx/>
        <a:buNone/>
        <a:defRPr sz="2000" kern="1200">
          <a:solidFill>
            <a:schemeClr val="bg1"/>
          </a:solidFill>
          <a:latin typeface="+mn-lt"/>
          <a:ea typeface="+mn-ea"/>
          <a:cs typeface="+mn-cs"/>
        </a:defRPr>
      </a:lvl1pPr>
      <a:lvl2pPr marL="0" indent="0" algn="l" defTabSz="914400" rtl="0" eaLnBrk="1" latinLnBrk="0" hangingPunct="1">
        <a:spcBef>
          <a:spcPct val="20000"/>
        </a:spcBef>
        <a:buFontTx/>
        <a:buNone/>
        <a:defRPr sz="2000" kern="1200">
          <a:solidFill>
            <a:schemeClr val="bg1"/>
          </a:solidFill>
          <a:latin typeface="+mn-lt"/>
          <a:ea typeface="+mn-ea"/>
          <a:cs typeface="+mn-cs"/>
        </a:defRPr>
      </a:lvl2pPr>
      <a:lvl3pPr marL="0" indent="0" algn="l" defTabSz="914400" rtl="0" eaLnBrk="1" latinLnBrk="0" hangingPunct="1">
        <a:spcBef>
          <a:spcPct val="20000"/>
        </a:spcBef>
        <a:buFontTx/>
        <a:buNone/>
        <a:defRPr sz="2000" kern="1200">
          <a:solidFill>
            <a:schemeClr val="bg1"/>
          </a:solidFill>
          <a:latin typeface="+mn-lt"/>
          <a:ea typeface="+mn-ea"/>
          <a:cs typeface="+mn-cs"/>
        </a:defRPr>
      </a:lvl3pPr>
      <a:lvl4pPr marL="0" indent="0" algn="l" defTabSz="914400" rtl="0" eaLnBrk="1" latinLnBrk="0" hangingPunct="1">
        <a:spcBef>
          <a:spcPct val="20000"/>
        </a:spcBef>
        <a:buFontTx/>
        <a:buNone/>
        <a:defRPr sz="2000" kern="1200">
          <a:solidFill>
            <a:schemeClr val="bg1"/>
          </a:solidFill>
          <a:latin typeface="+mn-lt"/>
          <a:ea typeface="+mn-ea"/>
          <a:cs typeface="+mn-cs"/>
        </a:defRPr>
      </a:lvl4pPr>
      <a:lvl5pPr marL="0" indent="0" algn="l" defTabSz="914400" rtl="0" eaLnBrk="1" latinLnBrk="0" hangingPunct="1">
        <a:spcBef>
          <a:spcPct val="20000"/>
        </a:spcBef>
        <a:buFontTx/>
        <a:buNone/>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19" cstate="print">
            <a:extLst>
              <a:ext uri="{28A0092B-C50C-407E-A947-70E740481C1C}">
                <a14:useLocalDpi xmlns="" xmlns:a14="http://schemas.microsoft.com/office/drawing/2010/main" val="0"/>
              </a:ext>
            </a:extLst>
          </a:blip>
          <a:stretch>
            <a:fillRect/>
          </a:stretch>
        </p:blipFill>
        <p:spPr>
          <a:xfrm>
            <a:off x="0" y="-19756"/>
            <a:ext cx="2381250" cy="6857999"/>
          </a:xfrm>
          <a:prstGeom prst="rect">
            <a:avLst/>
          </a:prstGeom>
        </p:spPr>
      </p:pic>
      <p:sp>
        <p:nvSpPr>
          <p:cNvPr id="2" name="Title Placeholder 1"/>
          <p:cNvSpPr>
            <a:spLocks noGrp="1"/>
          </p:cNvSpPr>
          <p:nvPr>
            <p:ph type="title"/>
          </p:nvPr>
        </p:nvSpPr>
        <p:spPr>
          <a:xfrm>
            <a:off x="2514600" y="274638"/>
            <a:ext cx="6324600" cy="715962"/>
          </a:xfrm>
          <a:prstGeom prst="rect">
            <a:avLst/>
          </a:prstGeom>
        </p:spPr>
        <p:txBody>
          <a:bodyPr vert="horz" lIns="91440" tIns="45720" rIns="91440" bIns="45720" rtlCol="0" anchor="b">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2514600" y="990600"/>
            <a:ext cx="6324600" cy="51355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7F53A6B-4281-47BE-8AEA-4FD9AF09B735}" type="datetimeFigureOut">
              <a:rPr lang="en-US" smtClean="0"/>
              <a:pPr/>
              <a:t>7/17/2012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E07DAA9-5DF8-4CCC-9452-175F1B2D7887}" type="slidenum">
              <a:rPr lang="en-US" smtClean="0"/>
              <a:pPr/>
              <a:t>‹#›</a:t>
            </a:fld>
            <a:endParaRPr lang="en-US"/>
          </a:p>
        </p:txBody>
      </p:sp>
      <p:cxnSp>
        <p:nvCxnSpPr>
          <p:cNvPr id="9" name="Straight Connector 8"/>
          <p:cNvCxnSpPr/>
          <p:nvPr userDrawn="1"/>
        </p:nvCxnSpPr>
        <p:spPr>
          <a:xfrm>
            <a:off x="2381250" y="0"/>
            <a:ext cx="0" cy="6858000"/>
          </a:xfrm>
          <a:prstGeom prst="line">
            <a:avLst/>
          </a:prstGeom>
          <a:ln w="317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3218426062"/>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 id="2147483677" r:id="rId12"/>
    <p:sldLayoutId id="2147483678" r:id="rId13"/>
    <p:sldLayoutId id="2147483679" r:id="rId14"/>
    <p:sldLayoutId id="2147483680" r:id="rId15"/>
    <p:sldLayoutId id="2147483681" r:id="rId16"/>
    <p:sldLayoutId id="2147483682" r:id="rId17"/>
  </p:sldLayoutIdLst>
  <p:transition/>
  <p:timing>
    <p:tnLst>
      <p:par>
        <p:cTn id="1" dur="indefinite" restart="never" nodeType="tmRoot"/>
      </p:par>
    </p:tnLst>
  </p:timing>
  <p:txStyles>
    <p:titleStyle>
      <a:lvl1pPr algn="l" defTabSz="914400" rtl="0" eaLnBrk="1" latinLnBrk="0" hangingPunct="1">
        <a:spcBef>
          <a:spcPct val="0"/>
        </a:spcBef>
        <a:buNone/>
        <a:defRPr sz="4000" kern="1200">
          <a:solidFill>
            <a:schemeClr val="bg1"/>
          </a:solidFill>
          <a:latin typeface="+mj-lt"/>
          <a:ea typeface="+mj-ea"/>
          <a:cs typeface="+mj-cs"/>
        </a:defRPr>
      </a:lvl1pPr>
    </p:titleStyle>
    <p:bodyStyle>
      <a:lvl1pPr marL="0" indent="0" algn="l" defTabSz="914400" rtl="0" eaLnBrk="1" latinLnBrk="0" hangingPunct="1">
        <a:spcBef>
          <a:spcPct val="20000"/>
        </a:spcBef>
        <a:buFontTx/>
        <a:buNone/>
        <a:defRPr sz="2000" kern="1200">
          <a:solidFill>
            <a:schemeClr val="bg1"/>
          </a:solidFill>
          <a:latin typeface="+mn-lt"/>
          <a:ea typeface="+mn-ea"/>
          <a:cs typeface="+mn-cs"/>
        </a:defRPr>
      </a:lvl1pPr>
      <a:lvl2pPr marL="0" indent="0" algn="l" defTabSz="914400" rtl="0" eaLnBrk="1" latinLnBrk="0" hangingPunct="1">
        <a:spcBef>
          <a:spcPct val="20000"/>
        </a:spcBef>
        <a:buFontTx/>
        <a:buNone/>
        <a:defRPr sz="2000" kern="1200">
          <a:solidFill>
            <a:schemeClr val="bg1"/>
          </a:solidFill>
          <a:latin typeface="+mn-lt"/>
          <a:ea typeface="+mn-ea"/>
          <a:cs typeface="+mn-cs"/>
        </a:defRPr>
      </a:lvl2pPr>
      <a:lvl3pPr marL="0" indent="0" algn="l" defTabSz="914400" rtl="0" eaLnBrk="1" latinLnBrk="0" hangingPunct="1">
        <a:spcBef>
          <a:spcPct val="20000"/>
        </a:spcBef>
        <a:buFontTx/>
        <a:buNone/>
        <a:defRPr sz="2000" kern="1200">
          <a:solidFill>
            <a:schemeClr val="bg1"/>
          </a:solidFill>
          <a:latin typeface="+mn-lt"/>
          <a:ea typeface="+mn-ea"/>
          <a:cs typeface="+mn-cs"/>
        </a:defRPr>
      </a:lvl3pPr>
      <a:lvl4pPr marL="0" indent="0" algn="l" defTabSz="914400" rtl="0" eaLnBrk="1" latinLnBrk="0" hangingPunct="1">
        <a:spcBef>
          <a:spcPct val="20000"/>
        </a:spcBef>
        <a:buFontTx/>
        <a:buNone/>
        <a:defRPr sz="2000" kern="1200">
          <a:solidFill>
            <a:schemeClr val="bg1"/>
          </a:solidFill>
          <a:latin typeface="+mn-lt"/>
          <a:ea typeface="+mn-ea"/>
          <a:cs typeface="+mn-cs"/>
        </a:defRPr>
      </a:lvl4pPr>
      <a:lvl5pPr marL="0" indent="0" algn="l" defTabSz="914400" rtl="0" eaLnBrk="1" latinLnBrk="0" hangingPunct="1">
        <a:spcBef>
          <a:spcPct val="20000"/>
        </a:spcBef>
        <a:buFontTx/>
        <a:buNone/>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8" Type="http://schemas.openxmlformats.org/officeDocument/2006/relationships/oleObject" Target="../embeddings/oleObject1.bin"/><Relationship Id="rId3" Type="http://schemas.openxmlformats.org/officeDocument/2006/relationships/notesSlide" Target="../notesSlides/notesSlide10.xml"/><Relationship Id="rId7" Type="http://schemas.openxmlformats.org/officeDocument/2006/relationships/image" Target="../media/image21.jpeg"/><Relationship Id="rId2" Type="http://schemas.openxmlformats.org/officeDocument/2006/relationships/slideLayout" Target="../slideLayouts/slideLayout15.xml"/><Relationship Id="rId1" Type="http://schemas.openxmlformats.org/officeDocument/2006/relationships/vmlDrawing" Target="../drawings/vmlDrawing1.vml"/><Relationship Id="rId6" Type="http://schemas.openxmlformats.org/officeDocument/2006/relationships/image" Target="../media/image20.jpeg"/><Relationship Id="rId5" Type="http://schemas.openxmlformats.org/officeDocument/2006/relationships/image" Target="../media/image19.jpeg"/><Relationship Id="rId10" Type="http://schemas.openxmlformats.org/officeDocument/2006/relationships/image" Target="../media/image6.png"/><Relationship Id="rId4" Type="http://schemas.openxmlformats.org/officeDocument/2006/relationships/image" Target="../media/image18.jpeg"/><Relationship Id="rId9" Type="http://schemas.openxmlformats.org/officeDocument/2006/relationships/image" Target="../media/image22.jpeg"/></Relationships>
</file>

<file path=ppt/slides/_rels/slide1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1.xml"/><Relationship Id="rId1" Type="http://schemas.openxmlformats.org/officeDocument/2006/relationships/slideLayout" Target="../slideLayouts/slideLayout21.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15.xml"/><Relationship Id="rId5" Type="http://schemas.openxmlformats.org/officeDocument/2006/relationships/image" Target="../media/image25.jpeg"/><Relationship Id="rId4" Type="http://schemas.openxmlformats.org/officeDocument/2006/relationships/image" Target="../media/image24.jpeg"/></Relationships>
</file>

<file path=ppt/slides/_rels/slide1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6.jpeg"/><Relationship Id="rId7" Type="http://schemas.openxmlformats.org/officeDocument/2006/relationships/image" Target="../media/image30.jpeg"/><Relationship Id="rId2" Type="http://schemas.openxmlformats.org/officeDocument/2006/relationships/notesSlide" Target="../notesSlides/notesSlide15.xml"/><Relationship Id="rId1" Type="http://schemas.openxmlformats.org/officeDocument/2006/relationships/slideLayout" Target="../slideLayouts/slideLayout22.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jpeg"/></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8.xml"/><Relationship Id="rId1" Type="http://schemas.openxmlformats.org/officeDocument/2006/relationships/slideLayout" Target="../slideLayouts/slideLayout19.xml"/><Relationship Id="rId5" Type="http://schemas.openxmlformats.org/officeDocument/2006/relationships/image" Target="../media/image6.png"/><Relationship Id="rId4" Type="http://schemas.openxmlformats.org/officeDocument/2006/relationships/image" Target="../media/image32.jpeg"/></Relationships>
</file>

<file path=ppt/slides/_rels/slide1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9.xml"/><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0.xml"/><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1.xml"/><Relationship Id="rId1" Type="http://schemas.openxmlformats.org/officeDocument/2006/relationships/slideLayout" Target="../slideLayouts/slideLayout15.xml"/><Relationship Id="rId4" Type="http://schemas.openxmlformats.org/officeDocument/2006/relationships/image" Target="../media/image34.jpeg"/></Relationships>
</file>

<file path=ppt/slides/_rels/slide22.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2.xml"/><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3.xml"/><Relationship Id="rId1" Type="http://schemas.openxmlformats.org/officeDocument/2006/relationships/slideLayout" Target="../slideLayouts/slideLayout20.xml"/><Relationship Id="rId4" Type="http://schemas.openxmlformats.org/officeDocument/2006/relationships/image" Target="../media/image6.png"/></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4.xml"/><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5.xml"/><Relationship Id="rId1" Type="http://schemas.openxmlformats.org/officeDocument/2006/relationships/slideLayout" Target="../slideLayouts/slideLayout30.xml"/><Relationship Id="rId5" Type="http://schemas.openxmlformats.org/officeDocument/2006/relationships/image" Target="../media/image6.png"/><Relationship Id="rId4" Type="http://schemas.openxmlformats.org/officeDocument/2006/relationships/image" Target="../media/image38.png"/></Relationships>
</file>

<file path=ppt/slides/_rels/slide26.xml.rels><?xml version="1.0" encoding="UTF-8" standalone="yes"?>
<Relationships xmlns="http://schemas.openxmlformats.org/package/2006/relationships"><Relationship Id="rId3" Type="http://schemas.openxmlformats.org/officeDocument/2006/relationships/hyperlink" Target="http://www.scd.hawaii.gov/" TargetMode="External"/><Relationship Id="rId2" Type="http://schemas.openxmlformats.org/officeDocument/2006/relationships/notesSlide" Target="../notesSlides/notesSlide26.xml"/><Relationship Id="rId1" Type="http://schemas.openxmlformats.org/officeDocument/2006/relationships/slideLayout" Target="../slideLayouts/slideLayout30.xml"/><Relationship Id="rId5" Type="http://schemas.openxmlformats.org/officeDocument/2006/relationships/image" Target="../media/image6.png"/><Relationship Id="rId4" Type="http://schemas.openxmlformats.org/officeDocument/2006/relationships/image" Target="../media/image39.jpeg"/></Relationships>
</file>

<file path=ppt/slides/_rels/slide27.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27.xml"/><Relationship Id="rId1" Type="http://schemas.openxmlformats.org/officeDocument/2006/relationships/slideLayout" Target="../slideLayouts/slideLayout22.xml"/><Relationship Id="rId4" Type="http://schemas.openxmlformats.org/officeDocument/2006/relationships/image" Target="../media/image41.jpeg"/></Relationships>
</file>

<file path=ppt/slides/_rels/slide28.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28.xml"/><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29.xml"/><Relationship Id="rId1" Type="http://schemas.openxmlformats.org/officeDocument/2006/relationships/slideLayout" Target="../slideLayouts/slideLayout20.xml"/><Relationship Id="rId5" Type="http://schemas.openxmlformats.org/officeDocument/2006/relationships/image" Target="../media/image6.png"/><Relationship Id="rId4" Type="http://schemas.openxmlformats.org/officeDocument/2006/relationships/image" Target="../media/image44.jpe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2.xml"/><Relationship Id="rId1" Type="http://schemas.openxmlformats.org/officeDocument/2006/relationships/video" Target="http://hi.ng.mil/support/sfp/Shared%20Documents/Hurricane%20Preparedness%20-%20YouTube.wmv" TargetMode="External"/><Relationship Id="rId5" Type="http://schemas.openxmlformats.org/officeDocument/2006/relationships/image" Target="../media/image7.png"/><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0.xml"/><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31.xml"/><Relationship Id="rId1" Type="http://schemas.openxmlformats.org/officeDocument/2006/relationships/slideLayout" Target="../slideLayouts/slideLayout15.xml"/><Relationship Id="rId6" Type="http://schemas.openxmlformats.org/officeDocument/2006/relationships/image" Target="../media/image6.png"/><Relationship Id="rId5" Type="http://schemas.openxmlformats.org/officeDocument/2006/relationships/image" Target="../media/image47.jpeg"/><Relationship Id="rId4" Type="http://schemas.openxmlformats.org/officeDocument/2006/relationships/image" Target="../media/image46.jpeg"/></Relationships>
</file>

<file path=ppt/slides/_rels/slide32.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32.xml"/><Relationship Id="rId1" Type="http://schemas.openxmlformats.org/officeDocument/2006/relationships/slideLayout" Target="../slideLayouts/slideLayout15.xml"/><Relationship Id="rId6" Type="http://schemas.openxmlformats.org/officeDocument/2006/relationships/image" Target="../media/image6.png"/><Relationship Id="rId5" Type="http://schemas.openxmlformats.org/officeDocument/2006/relationships/image" Target="../media/image50.jpeg"/><Relationship Id="rId4" Type="http://schemas.openxmlformats.org/officeDocument/2006/relationships/image" Target="../media/image49.jpeg"/></Relationships>
</file>

<file path=ppt/slides/_rels/slide33.xml.rels><?xml version="1.0" encoding="UTF-8" standalone="yes"?>
<Relationships xmlns="http://schemas.openxmlformats.org/package/2006/relationships"><Relationship Id="rId8" Type="http://schemas.openxmlformats.org/officeDocument/2006/relationships/hyperlink" Target="https://afpaas.af.mil/" TargetMode="External"/><Relationship Id="rId3" Type="http://schemas.openxmlformats.org/officeDocument/2006/relationships/notesSlide" Target="../notesSlides/notesSlide33.xml"/><Relationship Id="rId7" Type="http://schemas.openxmlformats.org/officeDocument/2006/relationships/hyperlink" Target="https://hi.ng.mil/" TargetMode="External"/><Relationship Id="rId12" Type="http://schemas.openxmlformats.org/officeDocument/2006/relationships/image" Target="../media/image6.png"/><Relationship Id="rId2" Type="http://schemas.openxmlformats.org/officeDocument/2006/relationships/slideLayout" Target="../slideLayouts/slideLayout15.xml"/><Relationship Id="rId1" Type="http://schemas.openxmlformats.org/officeDocument/2006/relationships/vmlDrawing" Target="../drawings/vmlDrawing2.vml"/><Relationship Id="rId6" Type="http://schemas.openxmlformats.org/officeDocument/2006/relationships/hyperlink" Target="http://www.hawaiiguardohana.org/" TargetMode="External"/><Relationship Id="rId11" Type="http://schemas.openxmlformats.org/officeDocument/2006/relationships/image" Target="../media/image51.png"/><Relationship Id="rId5" Type="http://schemas.openxmlformats.org/officeDocument/2006/relationships/hyperlink" Target="http://www.scd.hawaii.gov/" TargetMode="External"/><Relationship Id="rId10" Type="http://schemas.openxmlformats.org/officeDocument/2006/relationships/oleObject" Target="../embeddings/oleObject2.bin"/><Relationship Id="rId4" Type="http://schemas.openxmlformats.org/officeDocument/2006/relationships/hyperlink" Target="http://www.ready.gov/" TargetMode="External"/><Relationship Id="rId9" Type="http://schemas.openxmlformats.org/officeDocument/2006/relationships/hyperlink" Target="http://www.acsim.army.mil/"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34.xml"/><Relationship Id="rId1" Type="http://schemas.openxmlformats.org/officeDocument/2006/relationships/slideLayout" Target="../slideLayouts/slideLayout22.xml"/><Relationship Id="rId4" Type="http://schemas.openxmlformats.org/officeDocument/2006/relationships/image" Target="../media/image53.gif"/></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7" Type="http://schemas.openxmlformats.org/officeDocument/2006/relationships/image" Target="../media/image6.png"/><Relationship Id="rId2" Type="http://schemas.openxmlformats.org/officeDocument/2006/relationships/slideLayout" Target="../slideLayouts/slideLayout22.xml"/><Relationship Id="rId1" Type="http://schemas.openxmlformats.org/officeDocument/2006/relationships/vmlDrawing" Target="../drawings/vmlDrawing3.vml"/><Relationship Id="rId6" Type="http://schemas.openxmlformats.org/officeDocument/2006/relationships/oleObject" Target="../embeddings/oleObject3.bin"/><Relationship Id="rId5" Type="http://schemas.openxmlformats.org/officeDocument/2006/relationships/hyperlink" Target="http://www.scd.state.hi.us/" TargetMode="External"/><Relationship Id="rId4" Type="http://schemas.openxmlformats.org/officeDocument/2006/relationships/image" Target="../media/image54.jpeg"/></Relationships>
</file>

<file path=ppt/slides/_rels/slide36.xml.rels><?xml version="1.0" encoding="UTF-8" standalone="yes"?>
<Relationships xmlns="http://schemas.openxmlformats.org/package/2006/relationships"><Relationship Id="rId8" Type="http://schemas.openxmlformats.org/officeDocument/2006/relationships/image" Target="../media/image57.jpeg"/><Relationship Id="rId3" Type="http://schemas.openxmlformats.org/officeDocument/2006/relationships/notesSlide" Target="../notesSlides/notesSlide36.xml"/><Relationship Id="rId7" Type="http://schemas.openxmlformats.org/officeDocument/2006/relationships/oleObject" Target="../embeddings/oleObject4.bin"/><Relationship Id="rId2" Type="http://schemas.openxmlformats.org/officeDocument/2006/relationships/slideLayout" Target="../slideLayouts/slideLayout15.xml"/><Relationship Id="rId1" Type="http://schemas.openxmlformats.org/officeDocument/2006/relationships/vmlDrawing" Target="../drawings/vmlDrawing4.vml"/><Relationship Id="rId6" Type="http://schemas.openxmlformats.org/officeDocument/2006/relationships/image" Target="../media/image56.jpeg"/><Relationship Id="rId5" Type="http://schemas.openxmlformats.org/officeDocument/2006/relationships/image" Target="../media/image55.jpeg"/><Relationship Id="rId4" Type="http://schemas.openxmlformats.org/officeDocument/2006/relationships/image" Target="../media/image6.png"/></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7.xml"/><Relationship Id="rId7" Type="http://schemas.openxmlformats.org/officeDocument/2006/relationships/image" Target="../media/image6.png"/><Relationship Id="rId2" Type="http://schemas.openxmlformats.org/officeDocument/2006/relationships/slideLayout" Target="../slideLayouts/slideLayout20.xml"/><Relationship Id="rId1" Type="http://schemas.openxmlformats.org/officeDocument/2006/relationships/vmlDrawing" Target="../drawings/vmlDrawing5.vml"/><Relationship Id="rId6" Type="http://schemas.openxmlformats.org/officeDocument/2006/relationships/oleObject" Target="../embeddings/oleObject5.bin"/><Relationship Id="rId5" Type="http://schemas.openxmlformats.org/officeDocument/2006/relationships/image" Target="../media/image59.png"/><Relationship Id="rId4" Type="http://schemas.openxmlformats.org/officeDocument/2006/relationships/image" Target="../media/image58.png"/></Relationships>
</file>

<file path=ppt/slides/_rels/slide38.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notesSlide" Target="../notesSlides/notesSlide38.xml"/><Relationship Id="rId7" Type="http://schemas.openxmlformats.org/officeDocument/2006/relationships/image" Target="../media/image62.jpeg"/><Relationship Id="rId2" Type="http://schemas.openxmlformats.org/officeDocument/2006/relationships/slideLayout" Target="../slideLayouts/slideLayout15.xml"/><Relationship Id="rId1" Type="http://schemas.openxmlformats.org/officeDocument/2006/relationships/vmlDrawing" Target="../drawings/vmlDrawing6.vml"/><Relationship Id="rId6" Type="http://schemas.openxmlformats.org/officeDocument/2006/relationships/oleObject" Target="../embeddings/oleObject6.bin"/><Relationship Id="rId5" Type="http://schemas.openxmlformats.org/officeDocument/2006/relationships/image" Target="../media/image61.jpeg"/><Relationship Id="rId4" Type="http://schemas.openxmlformats.org/officeDocument/2006/relationships/image" Target="../media/image60.jpeg"/></Relationships>
</file>

<file path=ppt/slides/_rels/slide39.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notesSlide" Target="../notesSlides/notesSlide39.xml"/><Relationship Id="rId1" Type="http://schemas.openxmlformats.org/officeDocument/2006/relationships/slideLayout" Target="../slideLayouts/slideLayout15.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19.xml"/><Relationship Id="rId1" Type="http://schemas.openxmlformats.org/officeDocument/2006/relationships/vmlDrawing" Target="../drawings/vmlDrawing7.vml"/><Relationship Id="rId6" Type="http://schemas.openxmlformats.org/officeDocument/2006/relationships/image" Target="../media/image6.png"/><Relationship Id="rId5" Type="http://schemas.openxmlformats.org/officeDocument/2006/relationships/image" Target="../media/image64.jpeg"/><Relationship Id="rId4" Type="http://schemas.openxmlformats.org/officeDocument/2006/relationships/oleObject" Target="../embeddings/oleObject7.bin"/></Relationships>
</file>

<file path=ppt/slides/_rels/slide4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1.xml"/><Relationship Id="rId1" Type="http://schemas.openxmlformats.org/officeDocument/2006/relationships/slideLayout" Target="../slideLayouts/slideLayout15.x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9.xml"/><Relationship Id="rId1" Type="http://schemas.openxmlformats.org/officeDocument/2006/relationships/video" Target="http://hi.ng.mil/support/sfp/Shared%20Documents/Disaster%20Preparedness%20From%20Ready.gov%20-%20YouTube.wmv" TargetMode="External"/><Relationship Id="rId4" Type="http://schemas.openxmlformats.org/officeDocument/2006/relationships/image" Target="../media/image65.png"/></Relationships>
</file>

<file path=ppt/slides/_rels/slide4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4.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hyperlink" Target="http://hawaiiredcross.org/" TargetMode="External"/><Relationship Id="rId7" Type="http://schemas.openxmlformats.org/officeDocument/2006/relationships/hyperlink" Target="http://hawaii.gov/ltgov" TargetMode="External"/><Relationship Id="rId2" Type="http://schemas.openxmlformats.org/officeDocument/2006/relationships/notesSlide" Target="../notesSlides/notesSlide46.xml"/><Relationship Id="rId1" Type="http://schemas.openxmlformats.org/officeDocument/2006/relationships/slideLayout" Target="../slideLayouts/slideLayout2.xml"/><Relationship Id="rId6" Type="http://schemas.openxmlformats.org/officeDocument/2006/relationships/hyperlink" Target="http://www.ready.gov/" TargetMode="External"/><Relationship Id="rId5" Type="http://schemas.openxmlformats.org/officeDocument/2006/relationships/hyperlink" Target="http://scd.hawaii.gov/" TargetMode="External"/><Relationship Id="rId4" Type="http://schemas.openxmlformats.org/officeDocument/2006/relationships/hyperlink" Target="http://www.getreadyhawaii.org/" TargetMode="External"/></Relationships>
</file>

<file path=ppt/slides/_rels/slide4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3.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5.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15.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5715000" y="2131622"/>
            <a:ext cx="3657600" cy="4681729"/>
            <a:chOff x="-114299" y="304800"/>
            <a:chExt cx="5143499" cy="6583680"/>
          </a:xfrm>
        </p:grpSpPr>
        <p:pic>
          <p:nvPicPr>
            <p:cNvPr id="2" name="Picture 1"/>
            <p:cNvPicPr>
              <a:picLocks noChangeAspect="1"/>
            </p:cNvPicPr>
            <p:nvPr/>
          </p:nvPicPr>
          <p:blipFill rotWithShape="1">
            <a:blip r:embed="rId3" cstate="print">
              <a:extLst>
                <a:ext uri="{28A0092B-C50C-407E-A947-70E740481C1C}">
                  <a14:useLocalDpi xmlns="" xmlns:a14="http://schemas.microsoft.com/office/drawing/2010/main" val="0"/>
                </a:ext>
              </a:extLst>
            </a:blip>
            <a:srcRect t="1777" b="2222"/>
            <a:stretch/>
          </p:blipFill>
          <p:spPr>
            <a:xfrm>
              <a:off x="-114299" y="304800"/>
              <a:ext cx="5143499" cy="6583680"/>
            </a:xfrm>
            <a:prstGeom prst="rect">
              <a:avLst/>
            </a:prstGeom>
          </p:spPr>
        </p:pic>
        <p:sp>
          <p:nvSpPr>
            <p:cNvPr id="8" name="TextBox 7"/>
            <p:cNvSpPr txBox="1"/>
            <p:nvPr/>
          </p:nvSpPr>
          <p:spPr>
            <a:xfrm>
              <a:off x="850107" y="1700613"/>
              <a:ext cx="3200399" cy="1514837"/>
            </a:xfrm>
            <a:prstGeom prst="rect">
              <a:avLst/>
            </a:prstGeom>
            <a:noFill/>
          </p:spPr>
          <p:txBody>
            <a:bodyPr wrap="square" rtlCol="0">
              <a:spAutoFit/>
            </a:bodyPr>
            <a:lstStyle/>
            <a:p>
              <a:pPr algn="ctr"/>
              <a:r>
                <a:rPr lang="en-US" sz="3200" b="1" dirty="0" smtClean="0">
                  <a:latin typeface="Arial Black" pitchFamily="34" charset="0"/>
                </a:rPr>
                <a:t>ARE YOU READY?</a:t>
              </a:r>
            </a:p>
          </p:txBody>
        </p:sp>
      </p:grpSp>
      <p:sp>
        <p:nvSpPr>
          <p:cNvPr id="4" name="Title 3"/>
          <p:cNvSpPr>
            <a:spLocks noGrp="1"/>
          </p:cNvSpPr>
          <p:nvPr>
            <p:ph type="ctrTitle"/>
          </p:nvPr>
        </p:nvSpPr>
        <p:spPr>
          <a:xfrm>
            <a:off x="6172200" y="381000"/>
            <a:ext cx="2819400" cy="993775"/>
          </a:xfrm>
        </p:spPr>
        <p:txBody>
          <a:bodyPr>
            <a:normAutofit fontScale="90000"/>
            <a:scene3d>
              <a:camera prst="orthographicFront"/>
              <a:lightRig rig="threePt" dir="t"/>
            </a:scene3d>
            <a:sp3d extrusionH="57150">
              <a:bevelT w="38100" h="38100"/>
            </a:sp3d>
          </a:bodyPr>
          <a:lstStyle/>
          <a:p>
            <a:pPr algn="ctr"/>
            <a:r>
              <a:rPr lang="en-US" dirty="0" smtClean="0">
                <a:solidFill>
                  <a:schemeClr val="bg2"/>
                </a:solidFill>
              </a:rPr>
              <a:t> </a:t>
            </a:r>
            <a:r>
              <a:rPr lang="en-US" sz="2400" dirty="0" smtClean="0">
                <a:solidFill>
                  <a:schemeClr val="tx1">
                    <a:lumMod val="75000"/>
                    <a:lumOff val="25000"/>
                  </a:schemeClr>
                </a:solidFill>
              </a:rPr>
              <a:t>BEING PREPARED FOR A NATURAL DISASTER</a:t>
            </a:r>
            <a:endParaRPr lang="en-US" dirty="0">
              <a:solidFill>
                <a:schemeClr val="tx1">
                  <a:lumMod val="75000"/>
                  <a:lumOff val="25000"/>
                </a:schemeClr>
              </a:solidFill>
            </a:endParaRPr>
          </a:p>
        </p:txBody>
      </p:sp>
      <p:sp>
        <p:nvSpPr>
          <p:cNvPr id="5" name="Subtitle 4"/>
          <p:cNvSpPr>
            <a:spLocks noGrp="1"/>
          </p:cNvSpPr>
          <p:nvPr>
            <p:ph type="subTitle" idx="1"/>
          </p:nvPr>
        </p:nvSpPr>
        <p:spPr>
          <a:xfrm>
            <a:off x="6096000" y="1295400"/>
            <a:ext cx="2895600" cy="609600"/>
          </a:xfrm>
        </p:spPr>
        <p:txBody>
          <a:bodyPr>
            <a:normAutofit/>
          </a:bodyPr>
          <a:lstStyle/>
          <a:p>
            <a:pPr algn="ctr"/>
            <a:endParaRPr lang="en-US" dirty="0">
              <a:effectLst>
                <a:glow rad="228600">
                  <a:schemeClr val="accent6">
                    <a:satMod val="175000"/>
                    <a:alpha val="40000"/>
                  </a:schemeClr>
                </a:glow>
              </a:effectLst>
            </a:endParaRPr>
          </a:p>
        </p:txBody>
      </p:sp>
      <p:pic>
        <p:nvPicPr>
          <p:cNvPr id="9" name="Picture 8"/>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flipH="1">
            <a:off x="7696200" y="5410200"/>
            <a:ext cx="1676400" cy="1447800"/>
          </a:xfrm>
          <a:prstGeom prst="rect">
            <a:avLst/>
          </a:prstGeom>
        </p:spPr>
      </p:pic>
    </p:spTree>
    <p:extLst>
      <p:ext uri="{BB962C8B-B14F-4D97-AF65-F5344CB8AC3E}">
        <p14:creationId xmlns="" xmlns:p14="http://schemas.microsoft.com/office/powerpoint/2010/main" val="306757512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500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500"/>
                                        <p:tgtEl>
                                          <p:spTgt spid="3"/>
                                        </p:tgtEl>
                                      </p:cBhvr>
                                    </p:animEffect>
                                  </p:childTnLst>
                                </p:cTn>
                              </p:par>
                            </p:childTnLst>
                          </p:cTn>
                        </p:par>
                        <p:par>
                          <p:cTn id="8" fill="hold">
                            <p:stCondLst>
                              <p:cond delay="6500"/>
                            </p:stCondLst>
                            <p:childTnLst>
                              <p:par>
                                <p:cTn id="9" presetID="10"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par>
                          <p:cTn id="12" fill="hold">
                            <p:stCondLst>
                              <p:cond delay="7000"/>
                            </p:stCondLst>
                            <p:childTnLst>
                              <p:par>
                                <p:cTn id="13" presetID="10" presetClass="entr" presetSubtype="0" fill="hold" grpId="0" nodeType="afterEffect" nodePh="1">
                                  <p:stCondLst>
                                    <p:cond delay="0"/>
                                  </p:stCondLst>
                                  <p:endCondLst>
                                    <p:cond evt="begin" delay="0">
                                      <p:tn val="13"/>
                                    </p:cond>
                                  </p:endCondLst>
                                  <p:childTnLst>
                                    <p:set>
                                      <p:cBhvr>
                                        <p:cTn id="14" dur="1" fill="hold">
                                          <p:stCondLst>
                                            <p:cond delay="0"/>
                                          </p:stCondLst>
                                        </p:cTn>
                                        <p:tgtEl>
                                          <p:spTgt spid="5">
                                            <p:txEl>
                                              <p:pRg st="0" end="0"/>
                                            </p:txEl>
                                          </p:spTgt>
                                        </p:tgtEl>
                                        <p:attrNameLst>
                                          <p:attrName>style.visibility</p:attrName>
                                        </p:attrNameLst>
                                      </p:cBhvr>
                                      <p:to>
                                        <p:strVal val="visible"/>
                                      </p:to>
                                    </p:set>
                                    <p:animEffect transition="in" filter="fade">
                                      <p:cBhvr>
                                        <p:cTn id="15"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Japan Tsunami.jpg"/>
          <p:cNvPicPr>
            <a:picLocks noChangeAspect="1"/>
          </p:cNvPicPr>
          <p:nvPr/>
        </p:nvPicPr>
        <p:blipFill>
          <a:blip r:embed="rId4" cstate="email"/>
          <a:srcRect/>
          <a:stretch>
            <a:fillRect/>
          </a:stretch>
        </p:blipFill>
        <p:spPr bwMode="auto">
          <a:xfrm>
            <a:off x="4495800" y="3733800"/>
            <a:ext cx="4897437" cy="3124200"/>
          </a:xfrm>
          <a:prstGeom prst="rect">
            <a:avLst/>
          </a:prstGeom>
          <a:noFill/>
          <a:ln w="9525">
            <a:noFill/>
            <a:miter lim="800000"/>
            <a:headEnd/>
            <a:tailEnd/>
          </a:ln>
        </p:spPr>
      </p:pic>
      <p:sp>
        <p:nvSpPr>
          <p:cNvPr id="2052" name="Slide Number Placeholder 4"/>
          <p:cNvSpPr>
            <a:spLocks noGrp="1"/>
          </p:cNvSpPr>
          <p:nvPr>
            <p:ph type="sldNum" sz="quarter" idx="12"/>
          </p:nvPr>
        </p:nvSpPr>
        <p:spPr>
          <a:xfrm>
            <a:off x="3124200" y="6245225"/>
            <a:ext cx="2895600" cy="476250"/>
          </a:xfrm>
          <a:noFill/>
        </p:spPr>
        <p:txBody>
          <a:bodyPr/>
          <a:lstStyle/>
          <a:p>
            <a:pPr algn="ctr"/>
            <a:fld id="{6B336739-D9DE-4CAD-BACA-C52F0EC7AE4F}" type="slidenum">
              <a:rPr lang="en-US" smtClean="0"/>
              <a:pPr algn="ctr"/>
              <a:t>10</a:t>
            </a:fld>
            <a:endParaRPr lang="en-US" smtClean="0"/>
          </a:p>
        </p:txBody>
      </p:sp>
      <p:pic>
        <p:nvPicPr>
          <p:cNvPr id="165913" name="Picture 25" descr="ca-wildfire-highway"/>
          <p:cNvPicPr>
            <a:picLocks noChangeAspect="1" noChangeArrowheads="1"/>
          </p:cNvPicPr>
          <p:nvPr/>
        </p:nvPicPr>
        <p:blipFill>
          <a:blip r:embed="rId5" cstate="email"/>
          <a:srcRect/>
          <a:stretch>
            <a:fillRect/>
          </a:stretch>
        </p:blipFill>
        <p:spPr bwMode="auto">
          <a:xfrm>
            <a:off x="0" y="1143000"/>
            <a:ext cx="4481513" cy="2819400"/>
          </a:xfrm>
          <a:prstGeom prst="rect">
            <a:avLst/>
          </a:prstGeom>
          <a:noFill/>
          <a:ln w="9525">
            <a:noFill/>
            <a:miter lim="800000"/>
            <a:headEnd/>
            <a:tailEnd/>
          </a:ln>
        </p:spPr>
      </p:pic>
      <p:sp>
        <p:nvSpPr>
          <p:cNvPr id="2054" name="Rectangle 2"/>
          <p:cNvSpPr>
            <a:spLocks noGrp="1" noChangeArrowheads="1"/>
          </p:cNvSpPr>
          <p:nvPr>
            <p:ph type="title"/>
          </p:nvPr>
        </p:nvSpPr>
        <p:spPr>
          <a:xfrm>
            <a:off x="914400" y="0"/>
            <a:ext cx="7696200" cy="1030288"/>
          </a:xfrm>
        </p:spPr>
        <p:txBody>
          <a:bodyPr>
            <a:scene3d>
              <a:camera prst="orthographicFront"/>
              <a:lightRig rig="threePt" dir="t"/>
            </a:scene3d>
            <a:sp3d extrusionH="57150">
              <a:bevelT w="38100" h="38100"/>
            </a:sp3d>
          </a:bodyPr>
          <a:lstStyle/>
          <a:p>
            <a:pPr eaLnBrk="1" hangingPunct="1"/>
            <a:r>
              <a:rPr lang="en-US" sz="3600" b="1" dirty="0" smtClean="0">
                <a:solidFill>
                  <a:schemeClr val="accent4">
                    <a:lumMod val="60000"/>
                    <a:lumOff val="40000"/>
                  </a:schemeClr>
                </a:solidFill>
              </a:rPr>
              <a:t>Be Informed: Emergencies Happen</a:t>
            </a:r>
          </a:p>
        </p:txBody>
      </p:sp>
      <p:pic>
        <p:nvPicPr>
          <p:cNvPr id="165906" name="Picture 18" descr="commissary72"/>
          <p:cNvPicPr>
            <a:picLocks noChangeAspect="1" noChangeArrowheads="1"/>
          </p:cNvPicPr>
          <p:nvPr/>
        </p:nvPicPr>
        <p:blipFill>
          <a:blip r:embed="rId6" cstate="email"/>
          <a:srcRect/>
          <a:stretch>
            <a:fillRect/>
          </a:stretch>
        </p:blipFill>
        <p:spPr bwMode="auto">
          <a:xfrm>
            <a:off x="4876800" y="1143000"/>
            <a:ext cx="4224338" cy="2514600"/>
          </a:xfrm>
          <a:prstGeom prst="rect">
            <a:avLst/>
          </a:prstGeom>
          <a:noFill/>
          <a:ln w="9525">
            <a:noFill/>
            <a:miter lim="800000"/>
            <a:headEnd/>
            <a:tailEnd/>
          </a:ln>
        </p:spPr>
      </p:pic>
      <p:pic>
        <p:nvPicPr>
          <p:cNvPr id="165907" name="Picture 19" descr="sicily_flood72"/>
          <p:cNvPicPr>
            <a:picLocks noChangeAspect="1" noChangeArrowheads="1"/>
          </p:cNvPicPr>
          <p:nvPr/>
        </p:nvPicPr>
        <p:blipFill>
          <a:blip r:embed="rId7" cstate="email"/>
          <a:srcRect/>
          <a:stretch>
            <a:fillRect/>
          </a:stretch>
        </p:blipFill>
        <p:spPr bwMode="auto">
          <a:xfrm>
            <a:off x="304800" y="4038600"/>
            <a:ext cx="3946525" cy="2819400"/>
          </a:xfrm>
          <a:prstGeom prst="rect">
            <a:avLst/>
          </a:prstGeom>
          <a:noFill/>
          <a:ln w="9525">
            <a:noFill/>
            <a:miter lim="800000"/>
            <a:headEnd/>
            <a:tailEnd/>
          </a:ln>
        </p:spPr>
      </p:pic>
      <p:graphicFrame>
        <p:nvGraphicFramePr>
          <p:cNvPr id="2050" name="Object 17"/>
          <p:cNvGraphicFramePr>
            <a:graphicFrameLocks noChangeAspect="1"/>
          </p:cNvGraphicFramePr>
          <p:nvPr/>
        </p:nvGraphicFramePr>
        <p:xfrm>
          <a:off x="1295400" y="228600"/>
          <a:ext cx="368300" cy="542925"/>
        </p:xfrm>
        <a:graphic>
          <a:graphicData uri="http://schemas.openxmlformats.org/presentationml/2006/ole">
            <p:oleObj spid="_x0000_s1026" name="Clip" r:id="rId8" imgW="0" imgH="0" progId="">
              <p:embed/>
            </p:oleObj>
          </a:graphicData>
        </a:graphic>
      </p:graphicFrame>
      <p:pic>
        <p:nvPicPr>
          <p:cNvPr id="10" name="Picture 23" descr="Fig1_iniki"/>
          <p:cNvPicPr>
            <a:picLocks noChangeAspect="1" noChangeArrowheads="1"/>
          </p:cNvPicPr>
          <p:nvPr/>
        </p:nvPicPr>
        <p:blipFill>
          <a:blip r:embed="rId9" cstate="email"/>
          <a:srcRect/>
          <a:stretch>
            <a:fillRect/>
          </a:stretch>
        </p:blipFill>
        <p:spPr bwMode="auto">
          <a:xfrm>
            <a:off x="1981200" y="1295400"/>
            <a:ext cx="4953000" cy="4964113"/>
          </a:xfrm>
          <a:prstGeom prst="rect">
            <a:avLst/>
          </a:prstGeom>
          <a:noFill/>
          <a:ln w="9525">
            <a:noFill/>
            <a:miter lim="800000"/>
            <a:headEnd/>
            <a:tailEnd/>
          </a:ln>
        </p:spPr>
      </p:pic>
      <p:pic>
        <p:nvPicPr>
          <p:cNvPr id="11" name="Picture 10"/>
          <p:cNvPicPr>
            <a:picLocks noChangeAspect="1"/>
          </p:cNvPicPr>
          <p:nvPr/>
        </p:nvPicPr>
        <p:blipFill>
          <a:blip r:embed="rId10" cstate="print">
            <a:extLst>
              <a:ext uri="{28A0092B-C50C-407E-A947-70E740481C1C}">
                <a14:useLocalDpi xmlns="" xmlns:a14="http://schemas.microsoft.com/office/drawing/2010/main" val="0"/>
              </a:ext>
            </a:extLst>
          </a:blip>
          <a:stretch>
            <a:fillRect/>
          </a:stretch>
        </p:blipFill>
        <p:spPr>
          <a:xfrm flipH="1">
            <a:off x="8077200" y="-228600"/>
            <a:ext cx="1676400" cy="144780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65913"/>
                                        </p:tgtEl>
                                        <p:attrNameLst>
                                          <p:attrName>style.visibility</p:attrName>
                                        </p:attrNameLst>
                                      </p:cBhvr>
                                      <p:to>
                                        <p:strVal val="visible"/>
                                      </p:to>
                                    </p:set>
                                    <p:anim calcmode="lin" valueType="num">
                                      <p:cBhvr additive="base">
                                        <p:cTn id="7" dur="500" fill="hold"/>
                                        <p:tgtEl>
                                          <p:spTgt spid="165913"/>
                                        </p:tgtEl>
                                        <p:attrNameLst>
                                          <p:attrName>ppt_x</p:attrName>
                                        </p:attrNameLst>
                                      </p:cBhvr>
                                      <p:tavLst>
                                        <p:tav tm="0">
                                          <p:val>
                                            <p:strVal val="#ppt_x"/>
                                          </p:val>
                                        </p:tav>
                                        <p:tav tm="100000">
                                          <p:val>
                                            <p:strVal val="#ppt_x"/>
                                          </p:val>
                                        </p:tav>
                                      </p:tavLst>
                                    </p:anim>
                                    <p:anim calcmode="lin" valueType="num">
                                      <p:cBhvr additive="base">
                                        <p:cTn id="8" dur="500" fill="hold"/>
                                        <p:tgtEl>
                                          <p:spTgt spid="16591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65906"/>
                                        </p:tgtEl>
                                        <p:attrNameLst>
                                          <p:attrName>style.visibility</p:attrName>
                                        </p:attrNameLst>
                                      </p:cBhvr>
                                      <p:to>
                                        <p:strVal val="visible"/>
                                      </p:to>
                                    </p:set>
                                    <p:anim calcmode="lin" valueType="num">
                                      <p:cBhvr additive="base">
                                        <p:cTn id="13" dur="500" fill="hold"/>
                                        <p:tgtEl>
                                          <p:spTgt spid="165906"/>
                                        </p:tgtEl>
                                        <p:attrNameLst>
                                          <p:attrName>ppt_x</p:attrName>
                                        </p:attrNameLst>
                                      </p:cBhvr>
                                      <p:tavLst>
                                        <p:tav tm="0">
                                          <p:val>
                                            <p:strVal val="#ppt_x"/>
                                          </p:val>
                                        </p:tav>
                                        <p:tav tm="100000">
                                          <p:val>
                                            <p:strVal val="#ppt_x"/>
                                          </p:val>
                                        </p:tav>
                                      </p:tavLst>
                                    </p:anim>
                                    <p:anim calcmode="lin" valueType="num">
                                      <p:cBhvr additive="base">
                                        <p:cTn id="14" dur="500" fill="hold"/>
                                        <p:tgtEl>
                                          <p:spTgt spid="16590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65907"/>
                                        </p:tgtEl>
                                        <p:attrNameLst>
                                          <p:attrName>style.visibility</p:attrName>
                                        </p:attrNameLst>
                                      </p:cBhvr>
                                      <p:to>
                                        <p:strVal val="visible"/>
                                      </p:to>
                                    </p:set>
                                    <p:anim calcmode="lin" valueType="num">
                                      <p:cBhvr additive="base">
                                        <p:cTn id="19" dur="500" fill="hold"/>
                                        <p:tgtEl>
                                          <p:spTgt spid="165907"/>
                                        </p:tgtEl>
                                        <p:attrNameLst>
                                          <p:attrName>ppt_x</p:attrName>
                                        </p:attrNameLst>
                                      </p:cBhvr>
                                      <p:tavLst>
                                        <p:tav tm="0">
                                          <p:val>
                                            <p:strVal val="#ppt_x"/>
                                          </p:val>
                                        </p:tav>
                                        <p:tav tm="100000">
                                          <p:val>
                                            <p:strVal val="#ppt_x"/>
                                          </p:val>
                                        </p:tav>
                                      </p:tavLst>
                                    </p:anim>
                                    <p:anim calcmode="lin" valueType="num">
                                      <p:cBhvr additive="base">
                                        <p:cTn id="20" dur="500" fill="hold"/>
                                        <p:tgtEl>
                                          <p:spTgt spid="16590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1219200" y="457200"/>
            <a:ext cx="6550025" cy="498475"/>
          </a:xfrm>
        </p:spPr>
        <p:txBody>
          <a:bodyPr>
            <a:noAutofit/>
            <a:scene3d>
              <a:camera prst="orthographicFront"/>
              <a:lightRig rig="threePt" dir="t"/>
            </a:scene3d>
            <a:sp3d extrusionH="57150">
              <a:bevelT w="38100" h="38100"/>
            </a:sp3d>
          </a:bodyPr>
          <a:lstStyle/>
          <a:p>
            <a:pPr algn="ctr" eaLnBrk="1" hangingPunct="1"/>
            <a:r>
              <a:rPr lang="en-US" b="1" dirty="0" smtClean="0">
                <a:solidFill>
                  <a:schemeClr val="accent4">
                    <a:lumMod val="60000"/>
                    <a:lumOff val="40000"/>
                  </a:schemeClr>
                </a:solidFill>
              </a:rPr>
              <a:t>Hurricane Preparedness</a:t>
            </a:r>
          </a:p>
        </p:txBody>
      </p:sp>
      <p:pic>
        <p:nvPicPr>
          <p:cNvPr id="2053" name="Picture 5" descr="C:\Users\Stacy\AppData\Local\Microsoft\Windows\Temporary Internet Files\Content.IE5\1EBYF7HK\MPj04141150000[1].jpg"/>
          <p:cNvPicPr>
            <a:picLocks noChangeAspect="1" noChangeArrowheads="1"/>
          </p:cNvPicPr>
          <p:nvPr/>
        </p:nvPicPr>
        <p:blipFill>
          <a:blip r:embed="rId3" cstate="email"/>
          <a:srcRect/>
          <a:stretch>
            <a:fillRect/>
          </a:stretch>
        </p:blipFill>
        <p:spPr bwMode="auto">
          <a:xfrm>
            <a:off x="685800" y="1202680"/>
            <a:ext cx="7540427" cy="5655320"/>
          </a:xfrm>
          <a:prstGeom prst="roundRect">
            <a:avLst>
              <a:gd name="adj" fmla="val 8594"/>
            </a:avLst>
          </a:prstGeom>
          <a:solidFill>
            <a:srgbClr val="FFFFFF">
              <a:shade val="85000"/>
            </a:srgbClr>
          </a:solidFill>
          <a:ln>
            <a:noFill/>
          </a:ln>
          <a:effectLst>
            <a:outerShdw blurRad="63500" sx="102000" sy="102000" algn="ctr" rotWithShape="0">
              <a:prstClr val="black">
                <a:alpha val="40000"/>
              </a:prstClr>
            </a:outerShdw>
          </a:effectLst>
        </p:spPr>
      </p:pic>
      <p:sp>
        <p:nvSpPr>
          <p:cNvPr id="16388" name="Slide Number Placeholder 3"/>
          <p:cNvSpPr>
            <a:spLocks noGrp="1"/>
          </p:cNvSpPr>
          <p:nvPr>
            <p:ph type="sldNum" sz="quarter" idx="12"/>
          </p:nvPr>
        </p:nvSpPr>
        <p:spPr>
          <a:noFill/>
        </p:spPr>
        <p:txBody>
          <a:bodyPr/>
          <a:lstStyle/>
          <a:p>
            <a:fld id="{2F062917-96F9-46EC-BF50-A1918FC6C04C}" type="slidenum">
              <a:rPr lang="en-US" smtClean="0"/>
              <a:pPr/>
              <a:t>11</a:t>
            </a:fld>
            <a:endParaRPr lang="en-US" smtClean="0"/>
          </a:p>
        </p:txBody>
      </p:sp>
      <p:pic>
        <p:nvPicPr>
          <p:cNvPr id="5" name="Picture 4"/>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flipH="1">
            <a:off x="7696200" y="5410200"/>
            <a:ext cx="1676400" cy="1447800"/>
          </a:xfrm>
          <a:prstGeom prst="rect">
            <a:avLst/>
          </a:prstGeom>
        </p:spPr>
      </p:pic>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7696200" cy="715962"/>
          </a:xfrm>
        </p:spPr>
        <p:txBody>
          <a:bodyPr>
            <a:noAutofit/>
            <a:scene3d>
              <a:camera prst="orthographicFront"/>
              <a:lightRig rig="threePt" dir="t"/>
            </a:scene3d>
            <a:sp3d extrusionH="57150">
              <a:bevelT w="38100" h="38100"/>
            </a:sp3d>
          </a:bodyPr>
          <a:lstStyle/>
          <a:p>
            <a:pPr algn="ctr"/>
            <a:r>
              <a:rPr lang="en-US" sz="3600" b="1" dirty="0" smtClean="0">
                <a:solidFill>
                  <a:schemeClr val="accent4">
                    <a:lumMod val="60000"/>
                    <a:lumOff val="40000"/>
                  </a:schemeClr>
                </a:solidFill>
              </a:rPr>
              <a:t>Tropical Storms Vs. Hurricanes</a:t>
            </a:r>
            <a:endParaRPr lang="en-US" sz="3600" b="1" dirty="0">
              <a:solidFill>
                <a:schemeClr val="accent4">
                  <a:lumMod val="60000"/>
                  <a:lumOff val="40000"/>
                </a:schemeClr>
              </a:solidFill>
            </a:endParaRPr>
          </a:p>
        </p:txBody>
      </p:sp>
      <p:sp>
        <p:nvSpPr>
          <p:cNvPr id="4" name="Content Placeholder 3"/>
          <p:cNvSpPr>
            <a:spLocks noGrp="1"/>
          </p:cNvSpPr>
          <p:nvPr>
            <p:ph idx="1"/>
          </p:nvPr>
        </p:nvSpPr>
        <p:spPr>
          <a:xfrm>
            <a:off x="457200" y="1219200"/>
            <a:ext cx="8229600" cy="5638800"/>
          </a:xfrm>
        </p:spPr>
        <p:txBody>
          <a:bodyPr>
            <a:noAutofit/>
            <a:scene3d>
              <a:camera prst="orthographicFront"/>
              <a:lightRig rig="threePt" dir="t"/>
            </a:scene3d>
            <a:sp3d extrusionH="57150">
              <a:bevelT w="38100" h="38100"/>
            </a:sp3d>
          </a:bodyPr>
          <a:lstStyle/>
          <a:p>
            <a:r>
              <a:rPr lang="en-US" sz="3200" b="1" dirty="0" smtClean="0">
                <a:solidFill>
                  <a:schemeClr val="accent4">
                    <a:lumMod val="60000"/>
                    <a:lumOff val="40000"/>
                  </a:schemeClr>
                </a:solidFill>
              </a:rPr>
              <a:t>Tropical Depression </a:t>
            </a:r>
            <a:r>
              <a:rPr lang="en-US" sz="2400" b="1" dirty="0" smtClean="0">
                <a:solidFill>
                  <a:schemeClr val="accent4">
                    <a:lumMod val="60000"/>
                    <a:lumOff val="40000"/>
                  </a:schemeClr>
                </a:solidFill>
              </a:rPr>
              <a:t>– </a:t>
            </a:r>
            <a:r>
              <a:rPr lang="en-US" sz="2800" b="1" dirty="0" smtClean="0">
                <a:solidFill>
                  <a:schemeClr val="accent4">
                    <a:lumMod val="60000"/>
                    <a:lumOff val="40000"/>
                  </a:schemeClr>
                </a:solidFill>
              </a:rPr>
              <a:t>A rotary circulation of clouds and winds up to 38 mph</a:t>
            </a:r>
          </a:p>
          <a:p>
            <a:endParaRPr lang="en-US" sz="2800" b="1" dirty="0" smtClean="0">
              <a:solidFill>
                <a:schemeClr val="accent4">
                  <a:lumMod val="60000"/>
                  <a:lumOff val="40000"/>
                </a:schemeClr>
              </a:solidFill>
            </a:endParaRPr>
          </a:p>
          <a:p>
            <a:r>
              <a:rPr lang="en-US" sz="2800" b="1" dirty="0" smtClean="0">
                <a:solidFill>
                  <a:schemeClr val="accent4">
                    <a:lumMod val="60000"/>
                    <a:lumOff val="40000"/>
                  </a:schemeClr>
                </a:solidFill>
              </a:rPr>
              <a:t>Tropical Storm </a:t>
            </a:r>
            <a:r>
              <a:rPr lang="en-US" sz="2400" b="1" dirty="0" smtClean="0">
                <a:solidFill>
                  <a:schemeClr val="accent4">
                    <a:lumMod val="60000"/>
                    <a:lumOff val="40000"/>
                  </a:schemeClr>
                </a:solidFill>
              </a:rPr>
              <a:t>– </a:t>
            </a:r>
            <a:r>
              <a:rPr lang="en-US" sz="2800" b="1" dirty="0" smtClean="0">
                <a:solidFill>
                  <a:schemeClr val="accent4">
                    <a:lumMod val="60000"/>
                    <a:lumOff val="40000"/>
                  </a:schemeClr>
                </a:solidFill>
              </a:rPr>
              <a:t>A rotary circulation of clouds and winds between 39–73 mph</a:t>
            </a:r>
          </a:p>
          <a:p>
            <a:pPr>
              <a:buNone/>
            </a:pPr>
            <a:endParaRPr lang="en-US" sz="2800" b="1" dirty="0" smtClean="0">
              <a:solidFill>
                <a:schemeClr val="accent4">
                  <a:lumMod val="60000"/>
                  <a:lumOff val="40000"/>
                </a:schemeClr>
              </a:solidFill>
            </a:endParaRPr>
          </a:p>
          <a:p>
            <a:r>
              <a:rPr lang="en-US" sz="2800" b="1" dirty="0" smtClean="0">
                <a:solidFill>
                  <a:schemeClr val="accent4">
                    <a:lumMod val="60000"/>
                    <a:lumOff val="40000"/>
                  </a:schemeClr>
                </a:solidFill>
              </a:rPr>
              <a:t>Hurricane Watch </a:t>
            </a:r>
            <a:r>
              <a:rPr lang="en-US" sz="2400" b="1" dirty="0" smtClean="0">
                <a:solidFill>
                  <a:schemeClr val="accent4">
                    <a:lumMod val="60000"/>
                    <a:lumOff val="40000"/>
                  </a:schemeClr>
                </a:solidFill>
              </a:rPr>
              <a:t>– </a:t>
            </a:r>
            <a:r>
              <a:rPr lang="en-US" sz="2800" b="1" dirty="0" smtClean="0">
                <a:solidFill>
                  <a:schemeClr val="accent4">
                    <a:lumMod val="60000"/>
                    <a:lumOff val="40000"/>
                  </a:schemeClr>
                </a:solidFill>
              </a:rPr>
              <a:t>Threat of hurricane conditions within 36 hours</a:t>
            </a:r>
          </a:p>
          <a:p>
            <a:endParaRPr lang="en-US" sz="2800" b="1" dirty="0" smtClean="0">
              <a:solidFill>
                <a:schemeClr val="accent4">
                  <a:lumMod val="60000"/>
                  <a:lumOff val="40000"/>
                </a:schemeClr>
              </a:solidFill>
            </a:endParaRPr>
          </a:p>
          <a:p>
            <a:r>
              <a:rPr lang="en-US" sz="2800" b="1" dirty="0" smtClean="0">
                <a:solidFill>
                  <a:schemeClr val="accent4">
                    <a:lumMod val="60000"/>
                    <a:lumOff val="40000"/>
                  </a:schemeClr>
                </a:solidFill>
              </a:rPr>
              <a:t>Hurricane Warning </a:t>
            </a:r>
            <a:r>
              <a:rPr lang="en-US" sz="2400" b="1" dirty="0" smtClean="0">
                <a:solidFill>
                  <a:schemeClr val="accent4">
                    <a:lumMod val="60000"/>
                    <a:lumOff val="40000"/>
                  </a:schemeClr>
                </a:solidFill>
              </a:rPr>
              <a:t>– </a:t>
            </a:r>
            <a:r>
              <a:rPr lang="en-US" sz="2800" b="1" dirty="0" smtClean="0">
                <a:solidFill>
                  <a:schemeClr val="accent4">
                    <a:lumMod val="60000"/>
                    <a:lumOff val="40000"/>
                  </a:schemeClr>
                </a:solidFill>
              </a:rPr>
              <a:t>Hurricane conditions expected within 24 hours</a:t>
            </a:r>
            <a:endParaRPr lang="en-US" sz="2400" b="1" dirty="0" smtClean="0">
              <a:solidFill>
                <a:schemeClr val="accent4">
                  <a:lumMod val="60000"/>
                  <a:lumOff val="40000"/>
                </a:schemeClr>
              </a:solidFill>
            </a:endParaRPr>
          </a:p>
          <a:p>
            <a:pPr>
              <a:buNone/>
            </a:pPr>
            <a:endParaRPr lang="en-US" sz="2400" b="1" dirty="0">
              <a:solidFill>
                <a:srgbClr val="FFFF00"/>
              </a:solidFill>
            </a:endParaRPr>
          </a:p>
        </p:txBody>
      </p:sp>
      <p:sp>
        <p:nvSpPr>
          <p:cNvPr id="3" name="Slide Number Placeholder 2"/>
          <p:cNvSpPr>
            <a:spLocks noGrp="1"/>
          </p:cNvSpPr>
          <p:nvPr>
            <p:ph type="sldNum" sz="quarter" idx="12"/>
          </p:nvPr>
        </p:nvSpPr>
        <p:spPr/>
        <p:txBody>
          <a:bodyPr/>
          <a:lstStyle/>
          <a:p>
            <a:pPr>
              <a:defRPr/>
            </a:pPr>
            <a:fld id="{40AAA38C-F923-47AC-93E4-5D7EBCDF7793}" type="slidenum">
              <a:rPr lang="en-US" smtClean="0"/>
              <a:pPr>
                <a:defRPr/>
              </a:pPr>
              <a:t>12</a:t>
            </a:fld>
            <a:endParaRPr lang="en-US"/>
          </a:p>
        </p:txBody>
      </p:sp>
      <p:pic>
        <p:nvPicPr>
          <p:cNvPr id="5" name="Picture 4"/>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flipH="1">
            <a:off x="7696200" y="5181600"/>
            <a:ext cx="1676400" cy="1447800"/>
          </a:xfrm>
          <a:prstGeom prst="rect">
            <a:avLst/>
          </a:prstGeom>
        </p:spPr>
      </p:pic>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1066800" y="228600"/>
            <a:ext cx="7337425" cy="830263"/>
          </a:xfrm>
        </p:spPr>
        <p:txBody>
          <a:bodyPr>
            <a:normAutofit fontScale="90000"/>
            <a:scene3d>
              <a:camera prst="orthographicFront"/>
              <a:lightRig rig="threePt" dir="t"/>
            </a:scene3d>
            <a:sp3d extrusionH="57150">
              <a:bevelT w="38100" h="38100"/>
            </a:sp3d>
          </a:bodyPr>
          <a:lstStyle/>
          <a:p>
            <a:pPr algn="ctr" eaLnBrk="1" hangingPunct="1"/>
            <a:r>
              <a:rPr lang="en-US" sz="3200" b="1" dirty="0" smtClean="0">
                <a:solidFill>
                  <a:schemeClr val="accent4">
                    <a:lumMod val="60000"/>
                    <a:lumOff val="40000"/>
                  </a:schemeClr>
                </a:solidFill>
              </a:rPr>
              <a:t>Hurricanes:  </a:t>
            </a:r>
            <a:br>
              <a:rPr lang="en-US" sz="3200" b="1" dirty="0" smtClean="0">
                <a:solidFill>
                  <a:schemeClr val="accent4">
                    <a:lumMod val="60000"/>
                    <a:lumOff val="40000"/>
                  </a:schemeClr>
                </a:solidFill>
              </a:rPr>
            </a:br>
            <a:r>
              <a:rPr lang="en-US" sz="3200" b="1" dirty="0" smtClean="0">
                <a:solidFill>
                  <a:schemeClr val="accent4">
                    <a:lumMod val="60000"/>
                    <a:lumOff val="40000"/>
                  </a:schemeClr>
                </a:solidFill>
              </a:rPr>
              <a:t>A Dangerous Triple Threat</a:t>
            </a:r>
          </a:p>
        </p:txBody>
      </p:sp>
      <p:sp>
        <p:nvSpPr>
          <p:cNvPr id="18435" name="Content Placeholder 2"/>
          <p:cNvSpPr>
            <a:spLocks noGrp="1"/>
          </p:cNvSpPr>
          <p:nvPr>
            <p:ph idx="1"/>
          </p:nvPr>
        </p:nvSpPr>
        <p:spPr>
          <a:xfrm>
            <a:off x="0" y="1066800"/>
            <a:ext cx="9144000" cy="5651500"/>
          </a:xfrm>
        </p:spPr>
        <p:txBody>
          <a:bodyPr>
            <a:noAutofit/>
            <a:scene3d>
              <a:camera prst="orthographicFront"/>
              <a:lightRig rig="threePt" dir="t"/>
            </a:scene3d>
            <a:sp3d extrusionH="57150">
              <a:bevelT w="38100" h="38100"/>
            </a:sp3d>
          </a:bodyPr>
          <a:lstStyle/>
          <a:p>
            <a:pPr eaLnBrk="1" hangingPunct="1"/>
            <a:r>
              <a:rPr lang="en-US" sz="2400" b="1" dirty="0" smtClean="0">
                <a:solidFill>
                  <a:schemeClr val="accent4">
                    <a:lumMod val="60000"/>
                    <a:lumOff val="40000"/>
                  </a:schemeClr>
                </a:solidFill>
              </a:rPr>
              <a:t>High Winds</a:t>
            </a:r>
          </a:p>
          <a:p>
            <a:pPr lvl="1" eaLnBrk="1" hangingPunct="1"/>
            <a:r>
              <a:rPr lang="en-US" b="1" dirty="0" smtClean="0">
                <a:solidFill>
                  <a:schemeClr val="accent4">
                    <a:lumMod val="60000"/>
                    <a:lumOff val="40000"/>
                  </a:schemeClr>
                </a:solidFill>
              </a:rPr>
              <a:t>Mountainous terrain accelerates wind speeds</a:t>
            </a:r>
          </a:p>
          <a:p>
            <a:pPr lvl="1" eaLnBrk="1" hangingPunct="1"/>
            <a:r>
              <a:rPr lang="en-US" b="1" dirty="0" smtClean="0">
                <a:solidFill>
                  <a:schemeClr val="accent4">
                    <a:lumMod val="60000"/>
                    <a:lumOff val="40000"/>
                  </a:schemeClr>
                </a:solidFill>
              </a:rPr>
              <a:t>Winds increase on the back side of hurricane</a:t>
            </a:r>
          </a:p>
          <a:p>
            <a:pPr lvl="1" eaLnBrk="1" hangingPunct="1"/>
            <a:r>
              <a:rPr lang="en-US" b="1" dirty="0" smtClean="0">
                <a:solidFill>
                  <a:schemeClr val="accent4">
                    <a:lumMod val="60000"/>
                    <a:lumOff val="40000"/>
                  </a:schemeClr>
                </a:solidFill>
              </a:rPr>
              <a:t>Airborne debris severe injury or death</a:t>
            </a:r>
          </a:p>
          <a:p>
            <a:pPr lvl="1" eaLnBrk="1" hangingPunct="1"/>
            <a:endParaRPr lang="en-US" b="1" dirty="0" smtClean="0">
              <a:solidFill>
                <a:schemeClr val="accent4">
                  <a:lumMod val="60000"/>
                  <a:lumOff val="40000"/>
                </a:schemeClr>
              </a:solidFill>
            </a:endParaRPr>
          </a:p>
          <a:p>
            <a:pPr eaLnBrk="1" hangingPunct="1"/>
            <a:r>
              <a:rPr lang="en-US" sz="2400" b="1" dirty="0" smtClean="0">
                <a:solidFill>
                  <a:schemeClr val="accent4">
                    <a:lumMod val="60000"/>
                    <a:lumOff val="40000"/>
                  </a:schemeClr>
                </a:solidFill>
              </a:rPr>
              <a:t>Heavy Rains and Flash Flooding</a:t>
            </a:r>
          </a:p>
          <a:p>
            <a:pPr lvl="1" eaLnBrk="1" hangingPunct="1"/>
            <a:r>
              <a:rPr lang="en-US" b="1" dirty="0" smtClean="0">
                <a:solidFill>
                  <a:schemeClr val="accent4">
                    <a:lumMod val="60000"/>
                    <a:lumOff val="40000"/>
                  </a:schemeClr>
                </a:solidFill>
              </a:rPr>
              <a:t>Tropical storms and even a weak hurricane can bring torrential rains and flash flooding</a:t>
            </a:r>
          </a:p>
          <a:p>
            <a:pPr lvl="1" eaLnBrk="1" hangingPunct="1"/>
            <a:r>
              <a:rPr lang="en-US" b="1" dirty="0" smtClean="0">
                <a:solidFill>
                  <a:schemeClr val="accent4">
                    <a:lumMod val="60000"/>
                    <a:lumOff val="40000"/>
                  </a:schemeClr>
                </a:solidFill>
              </a:rPr>
              <a:t>TURN AROUND DON’T DROWN </a:t>
            </a:r>
          </a:p>
          <a:p>
            <a:pPr lvl="1" eaLnBrk="1" hangingPunct="1"/>
            <a:endParaRPr lang="en-US" b="1" dirty="0" smtClean="0">
              <a:solidFill>
                <a:schemeClr val="accent4">
                  <a:lumMod val="60000"/>
                  <a:lumOff val="40000"/>
                </a:schemeClr>
              </a:solidFill>
            </a:endParaRPr>
          </a:p>
          <a:p>
            <a:pPr eaLnBrk="1" hangingPunct="1"/>
            <a:r>
              <a:rPr lang="en-US" sz="2400" b="1" dirty="0" smtClean="0">
                <a:solidFill>
                  <a:schemeClr val="accent4">
                    <a:lumMod val="60000"/>
                    <a:lumOff val="40000"/>
                  </a:schemeClr>
                </a:solidFill>
              </a:rPr>
              <a:t>High Waves and Storm Surge </a:t>
            </a:r>
          </a:p>
          <a:p>
            <a:pPr lvl="1" eaLnBrk="1" hangingPunct="1"/>
            <a:r>
              <a:rPr lang="en-US" b="1" dirty="0" smtClean="0">
                <a:solidFill>
                  <a:schemeClr val="accent4">
                    <a:lumMod val="60000"/>
                    <a:lumOff val="40000"/>
                  </a:schemeClr>
                </a:solidFill>
              </a:rPr>
              <a:t>Greatest loss of life associated due to coastal inundation</a:t>
            </a:r>
          </a:p>
          <a:p>
            <a:pPr lvl="1" eaLnBrk="1" hangingPunct="1"/>
            <a:r>
              <a:rPr lang="en-US" b="1" dirty="0" smtClean="0">
                <a:solidFill>
                  <a:schemeClr val="accent4">
                    <a:lumMod val="60000"/>
                    <a:lumOff val="40000"/>
                  </a:schemeClr>
                </a:solidFill>
              </a:rPr>
              <a:t>Large ocean swells may reach Hawaii while hurricane is several hundred miles away</a:t>
            </a:r>
          </a:p>
          <a:p>
            <a:pPr lvl="1" eaLnBrk="1" hangingPunct="1"/>
            <a:endParaRPr lang="en-US" sz="2400" b="1" dirty="0" smtClean="0">
              <a:solidFill>
                <a:srgbClr val="FFFF00"/>
              </a:solidFill>
            </a:endParaRPr>
          </a:p>
          <a:p>
            <a:pPr lvl="1" eaLnBrk="1" hangingPunct="1"/>
            <a:endParaRPr lang="en-US" sz="2400" b="1" dirty="0" smtClean="0">
              <a:solidFill>
                <a:srgbClr val="FFFF00"/>
              </a:solidFill>
            </a:endParaRPr>
          </a:p>
        </p:txBody>
      </p:sp>
      <p:sp>
        <p:nvSpPr>
          <p:cNvPr id="18436" name="Slide Number Placeholder 3"/>
          <p:cNvSpPr>
            <a:spLocks noGrp="1"/>
          </p:cNvSpPr>
          <p:nvPr>
            <p:ph type="sldNum" sz="quarter" idx="12"/>
          </p:nvPr>
        </p:nvSpPr>
        <p:spPr>
          <a:xfrm>
            <a:off x="3124200" y="6245225"/>
            <a:ext cx="2895600" cy="476250"/>
          </a:xfrm>
          <a:noFill/>
        </p:spPr>
        <p:txBody>
          <a:bodyPr/>
          <a:lstStyle/>
          <a:p>
            <a:pPr algn="ctr"/>
            <a:fld id="{569C408E-DC99-432C-A8E3-616E43E7E37F}" type="slidenum">
              <a:rPr lang="en-US" smtClean="0"/>
              <a:pPr algn="ctr"/>
              <a:t>13</a:t>
            </a:fld>
            <a:endParaRPr lang="en-US" smtClean="0"/>
          </a:p>
        </p:txBody>
      </p:sp>
      <p:pic>
        <p:nvPicPr>
          <p:cNvPr id="5" name="Picture 4"/>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flipH="1">
            <a:off x="7696200" y="228600"/>
            <a:ext cx="1676400" cy="1447800"/>
          </a:xfrm>
          <a:prstGeom prst="rect">
            <a:avLst/>
          </a:prstGeom>
        </p:spPr>
      </p:pic>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flipH="1">
            <a:off x="7696200" y="0"/>
            <a:ext cx="1676400" cy="1447800"/>
          </a:xfrm>
          <a:prstGeom prst="rect">
            <a:avLst/>
          </a:prstGeom>
        </p:spPr>
      </p:pic>
      <p:sp>
        <p:nvSpPr>
          <p:cNvPr id="17410" name="Title 1"/>
          <p:cNvSpPr>
            <a:spLocks noGrp="1"/>
          </p:cNvSpPr>
          <p:nvPr>
            <p:ph type="title"/>
          </p:nvPr>
        </p:nvSpPr>
        <p:spPr>
          <a:xfrm>
            <a:off x="1219200" y="381000"/>
            <a:ext cx="6918325" cy="498475"/>
          </a:xfrm>
        </p:spPr>
        <p:txBody>
          <a:bodyPr>
            <a:normAutofit fontScale="90000"/>
            <a:scene3d>
              <a:camera prst="orthographicFront"/>
              <a:lightRig rig="threePt" dir="t"/>
            </a:scene3d>
            <a:sp3d extrusionH="57150">
              <a:bevelT w="38100" h="38100"/>
            </a:sp3d>
          </a:bodyPr>
          <a:lstStyle/>
          <a:p>
            <a:pPr eaLnBrk="1" hangingPunct="1"/>
            <a:r>
              <a:rPr lang="en-US" sz="3600" b="1" dirty="0" smtClean="0">
                <a:solidFill>
                  <a:srgbClr val="F6F119"/>
                </a:solidFill>
              </a:rPr>
              <a:t>           </a:t>
            </a:r>
            <a:r>
              <a:rPr lang="en-US" sz="3600" b="1" dirty="0" smtClean="0">
                <a:solidFill>
                  <a:schemeClr val="accent4">
                    <a:lumMod val="60000"/>
                    <a:lumOff val="40000"/>
                  </a:schemeClr>
                </a:solidFill>
              </a:rPr>
              <a:t>Hurricane Season</a:t>
            </a:r>
          </a:p>
        </p:txBody>
      </p:sp>
      <p:sp>
        <p:nvSpPr>
          <p:cNvPr id="22531" name="Content Placeholder 2"/>
          <p:cNvSpPr>
            <a:spLocks noGrp="1"/>
          </p:cNvSpPr>
          <p:nvPr>
            <p:ph idx="1"/>
          </p:nvPr>
        </p:nvSpPr>
        <p:spPr>
          <a:xfrm>
            <a:off x="381000" y="1143000"/>
            <a:ext cx="8763000" cy="2733675"/>
          </a:xfrm>
        </p:spPr>
        <p:txBody>
          <a:bodyPr>
            <a:scene3d>
              <a:camera prst="orthographicFront"/>
              <a:lightRig rig="threePt" dir="t"/>
            </a:scene3d>
            <a:sp3d extrusionH="57150">
              <a:bevelT w="38100" h="38100"/>
            </a:sp3d>
          </a:bodyPr>
          <a:lstStyle/>
          <a:p>
            <a:pPr eaLnBrk="1" hangingPunct="1">
              <a:defRPr/>
            </a:pPr>
            <a:r>
              <a:rPr lang="en-US" sz="2400" b="1" dirty="0" smtClean="0">
                <a:solidFill>
                  <a:schemeClr val="accent4">
                    <a:lumMod val="60000"/>
                    <a:lumOff val="40000"/>
                  </a:schemeClr>
                </a:solidFill>
              </a:rPr>
              <a:t>Hurricane season in Hawaii is 1 June through 30 November</a:t>
            </a:r>
          </a:p>
          <a:p>
            <a:pPr eaLnBrk="1" hangingPunct="1">
              <a:defRPr/>
            </a:pPr>
            <a:endParaRPr lang="en-US" sz="1200" b="1" dirty="0" smtClean="0">
              <a:solidFill>
                <a:schemeClr val="accent4">
                  <a:lumMod val="60000"/>
                  <a:lumOff val="40000"/>
                </a:schemeClr>
              </a:solidFill>
            </a:endParaRPr>
          </a:p>
          <a:p>
            <a:pPr eaLnBrk="1" hangingPunct="1">
              <a:defRPr/>
            </a:pPr>
            <a:r>
              <a:rPr lang="en-US" sz="2400" b="1" dirty="0" smtClean="0">
                <a:solidFill>
                  <a:schemeClr val="accent4">
                    <a:lumMod val="60000"/>
                    <a:lumOff val="40000"/>
                  </a:schemeClr>
                </a:solidFill>
              </a:rPr>
              <a:t>Five major hurricanes have made landfall Hawaii since 1950</a:t>
            </a:r>
          </a:p>
          <a:p>
            <a:pPr eaLnBrk="1" hangingPunct="1">
              <a:defRPr/>
            </a:pPr>
            <a:endParaRPr lang="en-US" sz="1200" b="1" dirty="0" smtClean="0">
              <a:solidFill>
                <a:schemeClr val="accent4">
                  <a:lumMod val="60000"/>
                  <a:lumOff val="40000"/>
                </a:schemeClr>
              </a:solidFill>
            </a:endParaRPr>
          </a:p>
          <a:p>
            <a:pPr eaLnBrk="1" hangingPunct="1">
              <a:defRPr/>
            </a:pPr>
            <a:r>
              <a:rPr lang="en-US" sz="2400" b="1" dirty="0" smtClean="0">
                <a:solidFill>
                  <a:schemeClr val="accent4">
                    <a:lumMod val="60000"/>
                    <a:lumOff val="40000"/>
                  </a:schemeClr>
                </a:solidFill>
              </a:rPr>
              <a:t>Hurricane Iniki was the last major hurricane on 9/11/92</a:t>
            </a:r>
          </a:p>
          <a:p>
            <a:pPr eaLnBrk="1" hangingPunct="1">
              <a:defRPr/>
            </a:pPr>
            <a:endParaRPr lang="en-US" sz="1200" b="1" dirty="0">
              <a:solidFill>
                <a:schemeClr val="accent4">
                  <a:lumMod val="60000"/>
                  <a:lumOff val="40000"/>
                </a:schemeClr>
              </a:solidFill>
            </a:endParaRPr>
          </a:p>
          <a:p>
            <a:pPr eaLnBrk="1" hangingPunct="1">
              <a:defRPr/>
            </a:pPr>
            <a:r>
              <a:rPr lang="en-US" sz="2400" b="1" dirty="0" smtClean="0">
                <a:solidFill>
                  <a:schemeClr val="accent4">
                    <a:lumMod val="60000"/>
                    <a:lumOff val="40000"/>
                  </a:schemeClr>
                </a:solidFill>
              </a:rPr>
              <a:t>Iniki caused 6 deaths and $1.8 billion in damage</a:t>
            </a:r>
          </a:p>
          <a:p>
            <a:pPr eaLnBrk="1" hangingPunct="1">
              <a:defRPr/>
            </a:pPr>
            <a:endParaRPr lang="en-US" sz="2400" dirty="0"/>
          </a:p>
          <a:p>
            <a:pPr marL="0" indent="0" eaLnBrk="1" hangingPunct="1">
              <a:buFontTx/>
              <a:buNone/>
              <a:defRPr/>
            </a:pPr>
            <a:endParaRPr lang="en-US" sz="2400" dirty="0" smtClean="0"/>
          </a:p>
        </p:txBody>
      </p:sp>
      <p:sp>
        <p:nvSpPr>
          <p:cNvPr id="17412" name="Slide Number Placeholder 3"/>
          <p:cNvSpPr>
            <a:spLocks noGrp="1"/>
          </p:cNvSpPr>
          <p:nvPr>
            <p:ph type="sldNum" sz="quarter" idx="12"/>
          </p:nvPr>
        </p:nvSpPr>
        <p:spPr>
          <a:xfrm flipH="1">
            <a:off x="8534400" y="6096000"/>
            <a:ext cx="381000" cy="396874"/>
          </a:xfrm>
          <a:noFill/>
        </p:spPr>
        <p:txBody>
          <a:bodyPr/>
          <a:lstStyle/>
          <a:p>
            <a:pPr algn="ctr"/>
            <a:fld id="{FE61AA26-F3C7-4C7D-A652-F0C3896D3BB0}" type="slidenum">
              <a:rPr lang="en-US" smtClean="0"/>
              <a:pPr algn="ctr"/>
              <a:t>14</a:t>
            </a:fld>
            <a:endParaRPr lang="en-US" dirty="0" smtClean="0"/>
          </a:p>
        </p:txBody>
      </p:sp>
      <p:pic>
        <p:nvPicPr>
          <p:cNvPr id="17413" name="Picture 4" descr="Fig8_destruction.jpg"/>
          <p:cNvPicPr>
            <a:picLocks noChangeAspect="1"/>
          </p:cNvPicPr>
          <p:nvPr/>
        </p:nvPicPr>
        <p:blipFill>
          <a:blip r:embed="rId4" cstate="email"/>
          <a:srcRect/>
          <a:stretch>
            <a:fillRect/>
          </a:stretch>
        </p:blipFill>
        <p:spPr bwMode="auto">
          <a:xfrm>
            <a:off x="4876800" y="3886200"/>
            <a:ext cx="3505200" cy="2151695"/>
          </a:xfrm>
          <a:prstGeom prst="rect">
            <a:avLst/>
          </a:prstGeom>
          <a:noFill/>
          <a:ln w="9525">
            <a:noFill/>
            <a:miter lim="800000"/>
            <a:headEnd/>
            <a:tailEnd/>
          </a:ln>
        </p:spPr>
      </p:pic>
      <p:pic>
        <p:nvPicPr>
          <p:cNvPr id="56321" name="Picture 1" descr="D:\Documents and Settings\daniel.t.dubois\My Documents\My Pictures\Disaster Pictures\Hurricane\INiki damage.jpg"/>
          <p:cNvPicPr>
            <a:picLocks noChangeAspect="1" noChangeArrowheads="1"/>
          </p:cNvPicPr>
          <p:nvPr/>
        </p:nvPicPr>
        <p:blipFill>
          <a:blip r:embed="rId5" cstate="print"/>
          <a:srcRect/>
          <a:stretch>
            <a:fillRect/>
          </a:stretch>
        </p:blipFill>
        <p:spPr bwMode="auto">
          <a:xfrm>
            <a:off x="1447800" y="3810000"/>
            <a:ext cx="2590800" cy="2366399"/>
          </a:xfrm>
          <a:prstGeom prst="rect">
            <a:avLst/>
          </a:prstGeom>
          <a:noFill/>
        </p:spPr>
      </p:pic>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Text Box 7"/>
          <p:cNvSpPr txBox="1">
            <a:spLocks noChangeArrowheads="1"/>
          </p:cNvSpPr>
          <p:nvPr/>
        </p:nvSpPr>
        <p:spPr bwMode="auto">
          <a:xfrm>
            <a:off x="304800" y="1447800"/>
            <a:ext cx="8839200" cy="4955203"/>
          </a:xfrm>
          <a:prstGeom prst="rect">
            <a:avLst/>
          </a:prstGeom>
          <a:noFill/>
          <a:ln w="9525">
            <a:noFill/>
            <a:miter lim="800000"/>
            <a:headEnd/>
            <a:tailEnd/>
          </a:ln>
        </p:spPr>
        <p:txBody>
          <a:bodyPr wrap="square">
            <a:spAutoFit/>
            <a:scene3d>
              <a:camera prst="orthographicFront"/>
              <a:lightRig rig="threePt" dir="t"/>
            </a:scene3d>
            <a:sp3d extrusionH="57150">
              <a:bevelT w="38100" h="38100"/>
            </a:sp3d>
          </a:bodyPr>
          <a:lstStyle/>
          <a:p>
            <a:pPr>
              <a:spcBef>
                <a:spcPct val="50000"/>
              </a:spcBef>
            </a:pPr>
            <a:r>
              <a:rPr lang="en-US" sz="2800" b="1" dirty="0">
                <a:solidFill>
                  <a:schemeClr val="accent4">
                    <a:lumMod val="60000"/>
                    <a:lumOff val="40000"/>
                  </a:schemeClr>
                </a:solidFill>
              </a:rPr>
              <a:t>Category </a:t>
            </a:r>
            <a:r>
              <a:rPr lang="en-US" sz="2800" b="1" dirty="0" smtClean="0">
                <a:solidFill>
                  <a:schemeClr val="accent4">
                    <a:lumMod val="60000"/>
                    <a:lumOff val="40000"/>
                  </a:schemeClr>
                </a:solidFill>
              </a:rPr>
              <a:t>1: 74-95mph		1		2</a:t>
            </a:r>
            <a:endParaRPr lang="en-US" sz="2800" b="1" dirty="0">
              <a:solidFill>
                <a:schemeClr val="accent4">
                  <a:lumMod val="60000"/>
                  <a:lumOff val="40000"/>
                </a:schemeClr>
              </a:solidFill>
            </a:endParaRPr>
          </a:p>
          <a:p>
            <a:pPr>
              <a:spcBef>
                <a:spcPct val="50000"/>
              </a:spcBef>
            </a:pPr>
            <a:r>
              <a:rPr lang="en-US" sz="2800" b="1" dirty="0">
                <a:solidFill>
                  <a:schemeClr val="accent4">
                    <a:lumMod val="60000"/>
                    <a:lumOff val="40000"/>
                  </a:schemeClr>
                </a:solidFill>
              </a:rPr>
              <a:t>Category </a:t>
            </a:r>
            <a:r>
              <a:rPr lang="en-US" sz="2800" b="1" dirty="0" smtClean="0">
                <a:solidFill>
                  <a:schemeClr val="accent4">
                    <a:lumMod val="60000"/>
                    <a:lumOff val="40000"/>
                  </a:schemeClr>
                </a:solidFill>
              </a:rPr>
              <a:t>2: 96-110mph</a:t>
            </a:r>
            <a:endParaRPr lang="en-US" sz="2800" b="1" dirty="0">
              <a:solidFill>
                <a:schemeClr val="accent4">
                  <a:lumMod val="60000"/>
                  <a:lumOff val="40000"/>
                </a:schemeClr>
              </a:solidFill>
            </a:endParaRPr>
          </a:p>
          <a:p>
            <a:pPr>
              <a:spcBef>
                <a:spcPct val="50000"/>
              </a:spcBef>
            </a:pPr>
            <a:r>
              <a:rPr lang="en-US" sz="2800" b="1" dirty="0">
                <a:solidFill>
                  <a:schemeClr val="accent4">
                    <a:lumMod val="60000"/>
                    <a:lumOff val="40000"/>
                  </a:schemeClr>
                </a:solidFill>
              </a:rPr>
              <a:t>Category </a:t>
            </a:r>
            <a:r>
              <a:rPr lang="en-US" sz="2800" b="1" dirty="0" smtClean="0">
                <a:solidFill>
                  <a:schemeClr val="accent4">
                    <a:lumMod val="60000"/>
                    <a:lumOff val="40000"/>
                  </a:schemeClr>
                </a:solidFill>
              </a:rPr>
              <a:t>3: 111-130mph			3		4</a:t>
            </a:r>
            <a:endParaRPr lang="en-US" sz="2800" b="1" dirty="0">
              <a:solidFill>
                <a:schemeClr val="accent4">
                  <a:lumMod val="60000"/>
                  <a:lumOff val="40000"/>
                </a:schemeClr>
              </a:solidFill>
            </a:endParaRPr>
          </a:p>
          <a:p>
            <a:pPr>
              <a:spcBef>
                <a:spcPct val="50000"/>
              </a:spcBef>
            </a:pPr>
            <a:r>
              <a:rPr lang="en-US" sz="2800" b="1" dirty="0">
                <a:solidFill>
                  <a:schemeClr val="accent4">
                    <a:lumMod val="60000"/>
                    <a:lumOff val="40000"/>
                  </a:schemeClr>
                </a:solidFill>
              </a:rPr>
              <a:t>Category </a:t>
            </a:r>
            <a:r>
              <a:rPr lang="en-US" sz="2800" b="1" dirty="0" smtClean="0">
                <a:solidFill>
                  <a:schemeClr val="accent4">
                    <a:lumMod val="60000"/>
                    <a:lumOff val="40000"/>
                  </a:schemeClr>
                </a:solidFill>
              </a:rPr>
              <a:t>4: 131-155mph</a:t>
            </a:r>
            <a:endParaRPr lang="en-US" sz="2800" b="1" dirty="0">
              <a:solidFill>
                <a:schemeClr val="accent4">
                  <a:lumMod val="60000"/>
                  <a:lumOff val="40000"/>
                </a:schemeClr>
              </a:solidFill>
            </a:endParaRPr>
          </a:p>
          <a:p>
            <a:pPr>
              <a:spcBef>
                <a:spcPct val="50000"/>
              </a:spcBef>
            </a:pPr>
            <a:r>
              <a:rPr lang="en-US" sz="2800" b="1" dirty="0">
                <a:solidFill>
                  <a:schemeClr val="accent4">
                    <a:lumMod val="60000"/>
                    <a:lumOff val="40000"/>
                  </a:schemeClr>
                </a:solidFill>
              </a:rPr>
              <a:t>Category 5: 156</a:t>
            </a:r>
            <a:r>
              <a:rPr lang="en-US" sz="2800" b="1" dirty="0" smtClean="0">
                <a:solidFill>
                  <a:schemeClr val="accent4">
                    <a:lumMod val="60000"/>
                    <a:lumOff val="40000"/>
                  </a:schemeClr>
                </a:solidFill>
              </a:rPr>
              <a:t>+		</a:t>
            </a:r>
            <a:r>
              <a:rPr lang="en-US" sz="2800" b="1" dirty="0" smtClean="0">
                <a:solidFill>
                  <a:srgbClr val="FFFF00"/>
                </a:solidFill>
              </a:rPr>
              <a:t>		5</a:t>
            </a:r>
            <a:endParaRPr lang="en-US" sz="2800" b="1" dirty="0">
              <a:solidFill>
                <a:srgbClr val="FFFF00"/>
              </a:solidFill>
            </a:endParaRPr>
          </a:p>
          <a:p>
            <a:pPr>
              <a:spcBef>
                <a:spcPct val="50000"/>
              </a:spcBef>
            </a:pPr>
            <a:r>
              <a:rPr lang="en-US" sz="2400" b="1" dirty="0">
                <a:solidFill>
                  <a:schemeClr val="accent4">
                    <a:lumMod val="60000"/>
                    <a:lumOff val="40000"/>
                  </a:schemeClr>
                </a:solidFill>
              </a:rPr>
              <a:t>Hurricane/Tropical Storm </a:t>
            </a:r>
            <a:r>
              <a:rPr lang="en-US" sz="2400" b="1" dirty="0">
                <a:solidFill>
                  <a:srgbClr val="FF0000"/>
                </a:solidFill>
              </a:rPr>
              <a:t>Watch</a:t>
            </a:r>
            <a:r>
              <a:rPr lang="en-US" sz="2400" b="1" dirty="0">
                <a:solidFill>
                  <a:schemeClr val="accent4">
                    <a:lumMod val="60000"/>
                    <a:lumOff val="40000"/>
                  </a:schemeClr>
                </a:solidFill>
              </a:rPr>
              <a:t>: Hurricane/Tropical Storm conditions are possible within </a:t>
            </a:r>
            <a:r>
              <a:rPr lang="en-US" sz="2400" b="1" u="sng" dirty="0">
                <a:solidFill>
                  <a:schemeClr val="accent4">
                    <a:lumMod val="60000"/>
                    <a:lumOff val="40000"/>
                  </a:schemeClr>
                </a:solidFill>
              </a:rPr>
              <a:t>48 hours</a:t>
            </a:r>
            <a:r>
              <a:rPr lang="en-US" sz="2400" b="1" dirty="0">
                <a:solidFill>
                  <a:schemeClr val="accent4">
                    <a:lumMod val="60000"/>
                    <a:lumOff val="40000"/>
                  </a:schemeClr>
                </a:solidFill>
              </a:rPr>
              <a:t>.</a:t>
            </a:r>
          </a:p>
          <a:p>
            <a:pPr>
              <a:spcBef>
                <a:spcPct val="50000"/>
              </a:spcBef>
            </a:pPr>
            <a:r>
              <a:rPr lang="en-US" sz="2400" b="1" dirty="0">
                <a:solidFill>
                  <a:schemeClr val="accent4">
                    <a:lumMod val="60000"/>
                    <a:lumOff val="40000"/>
                  </a:schemeClr>
                </a:solidFill>
              </a:rPr>
              <a:t>Hurricane/Tropical Storm </a:t>
            </a:r>
            <a:r>
              <a:rPr lang="en-US" sz="2400" b="1" dirty="0">
                <a:solidFill>
                  <a:srgbClr val="FF0000"/>
                </a:solidFill>
              </a:rPr>
              <a:t>Warning</a:t>
            </a:r>
            <a:r>
              <a:rPr lang="en-US" sz="2400" b="1" dirty="0">
                <a:solidFill>
                  <a:schemeClr val="accent4">
                    <a:lumMod val="60000"/>
                    <a:lumOff val="40000"/>
                  </a:schemeClr>
                </a:solidFill>
              </a:rPr>
              <a:t>: Hurricane/Tropical Storm conditions are expected within </a:t>
            </a:r>
            <a:r>
              <a:rPr lang="en-US" sz="2400" b="1" u="sng" dirty="0">
                <a:solidFill>
                  <a:schemeClr val="accent4">
                    <a:lumMod val="60000"/>
                    <a:lumOff val="40000"/>
                  </a:schemeClr>
                </a:solidFill>
              </a:rPr>
              <a:t>36 hours</a:t>
            </a:r>
            <a:r>
              <a:rPr lang="en-US" sz="2400" b="1" dirty="0">
                <a:solidFill>
                  <a:schemeClr val="accent4">
                    <a:lumMod val="60000"/>
                    <a:lumOff val="40000"/>
                  </a:schemeClr>
                </a:solidFill>
              </a:rPr>
              <a:t>.</a:t>
            </a:r>
          </a:p>
        </p:txBody>
      </p:sp>
      <p:sp>
        <p:nvSpPr>
          <p:cNvPr id="8" name="Title 1"/>
          <p:cNvSpPr txBox="1">
            <a:spLocks/>
          </p:cNvSpPr>
          <p:nvPr/>
        </p:nvSpPr>
        <p:spPr>
          <a:xfrm>
            <a:off x="457200" y="228600"/>
            <a:ext cx="8183880" cy="838200"/>
          </a:xfrm>
          <a:prstGeom prst="rect">
            <a:avLst/>
          </a:prstGeom>
        </p:spPr>
        <p:txBody>
          <a:bodyPr>
            <a:scene3d>
              <a:camera prst="orthographicFront"/>
              <a:lightRig rig="threePt" dir="t"/>
            </a:scene3d>
            <a:sp3d extrusionH="57150">
              <a:bevelT w="38100" h="38100"/>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dirty="0" smtClean="0">
                <a:ln>
                  <a:noFill/>
                </a:ln>
                <a:solidFill>
                  <a:schemeClr val="accent4">
                    <a:lumMod val="60000"/>
                    <a:lumOff val="40000"/>
                  </a:schemeClr>
                </a:solidFill>
                <a:effectLst>
                  <a:outerShdw blurRad="53975" dist="22860" dir="5400000" algn="tl" rotWithShape="0">
                    <a:srgbClr val="000000">
                      <a:alpha val="55000"/>
                    </a:srgbClr>
                  </a:outerShdw>
                </a:effectLst>
                <a:uLnTx/>
                <a:uFillTx/>
                <a:latin typeface="+mj-lt"/>
                <a:ea typeface="+mj-ea"/>
                <a:cs typeface="+mj-cs"/>
              </a:rPr>
              <a:t>Hurricane:</a:t>
            </a:r>
            <a:r>
              <a:rPr kumimoji="0" lang="en-US" sz="3600" b="1" i="0" u="none" strike="noStrike" kern="1200" cap="none" spc="0" normalizeH="0" noProof="0" dirty="0" smtClean="0">
                <a:ln>
                  <a:noFill/>
                </a:ln>
                <a:solidFill>
                  <a:schemeClr val="accent4">
                    <a:lumMod val="60000"/>
                    <a:lumOff val="40000"/>
                  </a:schemeClr>
                </a:solidFill>
                <a:effectLst>
                  <a:outerShdw blurRad="53975" dist="22860" dir="5400000" algn="tl" rotWithShape="0">
                    <a:srgbClr val="000000">
                      <a:alpha val="55000"/>
                    </a:srgbClr>
                  </a:outerShdw>
                </a:effectLst>
                <a:uLnTx/>
                <a:uFillTx/>
                <a:latin typeface="+mj-lt"/>
                <a:ea typeface="+mj-ea"/>
                <a:cs typeface="+mj-cs"/>
              </a:rPr>
              <a:t> </a:t>
            </a:r>
            <a:r>
              <a:rPr kumimoji="0" lang="en-US" sz="3600" b="1" i="0" u="none" strike="noStrike" kern="1200" cap="none" spc="0" normalizeH="0" noProof="0" dirty="0" err="1" smtClean="0">
                <a:ln>
                  <a:noFill/>
                </a:ln>
                <a:solidFill>
                  <a:schemeClr val="accent4">
                    <a:lumMod val="60000"/>
                    <a:lumOff val="40000"/>
                  </a:schemeClr>
                </a:solidFill>
                <a:effectLst>
                  <a:outerShdw blurRad="53975" dist="22860" dir="5400000" algn="tl" rotWithShape="0">
                    <a:srgbClr val="000000">
                      <a:alpha val="55000"/>
                    </a:srgbClr>
                  </a:outerShdw>
                </a:effectLst>
                <a:uLnTx/>
                <a:uFillTx/>
                <a:latin typeface="+mj-lt"/>
                <a:ea typeface="+mj-ea"/>
                <a:cs typeface="+mj-cs"/>
              </a:rPr>
              <a:t>Saffir</a:t>
            </a:r>
            <a:r>
              <a:rPr kumimoji="0" lang="en-US" sz="3600" b="1" i="0" u="none" strike="noStrike" kern="1200" cap="none" spc="0" normalizeH="0" noProof="0" dirty="0" smtClean="0">
                <a:ln>
                  <a:noFill/>
                </a:ln>
                <a:solidFill>
                  <a:schemeClr val="accent4">
                    <a:lumMod val="60000"/>
                    <a:lumOff val="40000"/>
                  </a:schemeClr>
                </a:solidFill>
                <a:effectLst>
                  <a:outerShdw blurRad="53975" dist="22860" dir="5400000" algn="tl" rotWithShape="0">
                    <a:srgbClr val="000000">
                      <a:alpha val="55000"/>
                    </a:srgbClr>
                  </a:outerShdw>
                </a:effectLst>
                <a:uLnTx/>
                <a:uFillTx/>
                <a:latin typeface="+mj-lt"/>
                <a:ea typeface="+mj-ea"/>
                <a:cs typeface="+mj-cs"/>
              </a:rPr>
              <a:t>-Simpson Scale</a:t>
            </a:r>
            <a:endParaRPr kumimoji="0" lang="en-US" sz="3600" b="1" i="0" u="none" strike="noStrike" kern="1200" cap="none" spc="0" normalizeH="0" baseline="0" noProof="0" dirty="0">
              <a:ln>
                <a:noFill/>
              </a:ln>
              <a:solidFill>
                <a:schemeClr val="accent4">
                  <a:lumMod val="60000"/>
                  <a:lumOff val="40000"/>
                </a:schemeClr>
              </a:solidFill>
              <a:effectLst>
                <a:outerShdw blurRad="53975" dist="22860" dir="5400000" algn="tl" rotWithShape="0">
                  <a:srgbClr val="000000">
                    <a:alpha val="55000"/>
                  </a:srgbClr>
                </a:outerShdw>
              </a:effectLst>
              <a:uLnTx/>
              <a:uFillTx/>
              <a:latin typeface="+mj-lt"/>
              <a:ea typeface="+mj-ea"/>
              <a:cs typeface="+mj-cs"/>
            </a:endParaRPr>
          </a:p>
        </p:txBody>
      </p:sp>
      <p:pic>
        <p:nvPicPr>
          <p:cNvPr id="5" name="Picture 4" descr="SF 1a.JPG"/>
          <p:cNvPicPr>
            <a:picLocks noChangeAspect="1"/>
          </p:cNvPicPr>
          <p:nvPr/>
        </p:nvPicPr>
        <p:blipFill>
          <a:blip r:embed="rId3" cstate="email"/>
          <a:srcRect/>
          <a:stretch>
            <a:fillRect/>
          </a:stretch>
        </p:blipFill>
        <p:spPr bwMode="auto">
          <a:xfrm>
            <a:off x="3962400" y="1066800"/>
            <a:ext cx="1905000" cy="1538243"/>
          </a:xfrm>
          <a:prstGeom prst="rect">
            <a:avLst/>
          </a:prstGeom>
          <a:noFill/>
          <a:ln w="9525">
            <a:noFill/>
            <a:miter lim="800000"/>
            <a:headEnd/>
            <a:tailEnd/>
          </a:ln>
        </p:spPr>
      </p:pic>
      <p:pic>
        <p:nvPicPr>
          <p:cNvPr id="6" name="Picture 5" descr="sf 2a.JPG"/>
          <p:cNvPicPr>
            <a:picLocks noChangeAspect="1"/>
          </p:cNvPicPr>
          <p:nvPr/>
        </p:nvPicPr>
        <p:blipFill>
          <a:blip r:embed="rId4" cstate="email"/>
          <a:srcRect/>
          <a:stretch>
            <a:fillRect/>
          </a:stretch>
        </p:blipFill>
        <p:spPr bwMode="auto">
          <a:xfrm>
            <a:off x="6248400" y="838200"/>
            <a:ext cx="2209800" cy="1461691"/>
          </a:xfrm>
          <a:prstGeom prst="rect">
            <a:avLst/>
          </a:prstGeom>
          <a:noFill/>
          <a:ln w="9525">
            <a:noFill/>
            <a:miter lim="800000"/>
            <a:headEnd/>
            <a:tailEnd/>
          </a:ln>
        </p:spPr>
      </p:pic>
      <p:pic>
        <p:nvPicPr>
          <p:cNvPr id="9" name="Picture 8" descr="SF 3a.JPG"/>
          <p:cNvPicPr>
            <a:picLocks noChangeAspect="1"/>
          </p:cNvPicPr>
          <p:nvPr/>
        </p:nvPicPr>
        <p:blipFill>
          <a:blip r:embed="rId5" cstate="email"/>
          <a:srcRect/>
          <a:stretch>
            <a:fillRect/>
          </a:stretch>
        </p:blipFill>
        <p:spPr bwMode="auto">
          <a:xfrm>
            <a:off x="4191000" y="2209800"/>
            <a:ext cx="2032000" cy="1524000"/>
          </a:xfrm>
          <a:prstGeom prst="rect">
            <a:avLst/>
          </a:prstGeom>
          <a:noFill/>
          <a:ln w="9525">
            <a:noFill/>
            <a:miter lim="800000"/>
            <a:headEnd/>
            <a:tailEnd/>
          </a:ln>
        </p:spPr>
      </p:pic>
      <p:pic>
        <p:nvPicPr>
          <p:cNvPr id="10" name="Picture 9" descr="SF 4A.JPG"/>
          <p:cNvPicPr>
            <a:picLocks noChangeAspect="1"/>
          </p:cNvPicPr>
          <p:nvPr/>
        </p:nvPicPr>
        <p:blipFill>
          <a:blip r:embed="rId6" cstate="email"/>
          <a:srcRect/>
          <a:stretch>
            <a:fillRect/>
          </a:stretch>
        </p:blipFill>
        <p:spPr bwMode="auto">
          <a:xfrm>
            <a:off x="6400800" y="1981200"/>
            <a:ext cx="1981200" cy="1491867"/>
          </a:xfrm>
          <a:prstGeom prst="rect">
            <a:avLst/>
          </a:prstGeom>
          <a:noFill/>
          <a:ln w="9525">
            <a:noFill/>
            <a:miter lim="800000"/>
            <a:headEnd/>
            <a:tailEnd/>
          </a:ln>
        </p:spPr>
      </p:pic>
      <p:pic>
        <p:nvPicPr>
          <p:cNvPr id="11" name="Picture 10" descr="SF 5A.JPG"/>
          <p:cNvPicPr>
            <a:picLocks noChangeAspect="1"/>
          </p:cNvPicPr>
          <p:nvPr/>
        </p:nvPicPr>
        <p:blipFill>
          <a:blip r:embed="rId7" cstate="email"/>
          <a:srcRect/>
          <a:stretch>
            <a:fillRect/>
          </a:stretch>
        </p:blipFill>
        <p:spPr bwMode="auto">
          <a:xfrm>
            <a:off x="5181600" y="3048000"/>
            <a:ext cx="2057400" cy="1543050"/>
          </a:xfrm>
          <a:prstGeom prst="rect">
            <a:avLst/>
          </a:prstGeom>
          <a:noFill/>
          <a:ln w="9525">
            <a:noFill/>
            <a:miter lim="800000"/>
            <a:headEnd/>
            <a:tailEnd/>
          </a:ln>
        </p:spPr>
      </p:pic>
      <p:sp>
        <p:nvSpPr>
          <p:cNvPr id="12" name="Title 11"/>
          <p:cNvSpPr>
            <a:spLocks noGrp="1"/>
          </p:cNvSpPr>
          <p:nvPr>
            <p:ph type="title" idx="4294967295"/>
          </p:nvPr>
        </p:nvSpPr>
        <p:spPr/>
        <p:txBody>
          <a:bodyPr>
            <a:normAutofit fontScale="90000"/>
          </a:bodyPr>
          <a:lstStyle/>
          <a:p>
            <a:pPr rtl="0" eaLnBrk="1" latinLnBrk="0" hangingPunct="1"/>
            <a:r>
              <a:rPr lang="en-US" sz="3600" b="1" i="0" kern="1200" spc="0" baseline="0" dirty="0" smtClean="0">
                <a:solidFill>
                  <a:srgbClr val="F6F119"/>
                </a:solidFill>
                <a:effectLst>
                  <a:outerShdw blurRad="50800" dist="38100" algn="tr" rotWithShape="0">
                    <a:prstClr val="black">
                      <a:alpha val="40000"/>
                    </a:prstClr>
                  </a:outerShdw>
                </a:effectLst>
                <a:latin typeface="Franklin Gothic Heavy"/>
                <a:ea typeface="+mn-ea"/>
                <a:cs typeface="+mn-cs"/>
              </a:rPr>
              <a:t>Hurricane:</a:t>
            </a:r>
            <a:r>
              <a:rPr lang="en-US" sz="3600" b="1" i="0" kern="1200" spc="0" dirty="0" smtClean="0">
                <a:solidFill>
                  <a:srgbClr val="F6F119"/>
                </a:solidFill>
                <a:effectLst>
                  <a:outerShdw blurRad="50800" dist="38100" algn="tr" rotWithShape="0">
                    <a:prstClr val="black">
                      <a:alpha val="40000"/>
                    </a:prstClr>
                  </a:outerShdw>
                </a:effectLst>
                <a:latin typeface="Franklin Gothic Heavy"/>
                <a:ea typeface="+mn-ea"/>
                <a:cs typeface="+mn-cs"/>
              </a:rPr>
              <a:t> </a:t>
            </a:r>
            <a:r>
              <a:rPr lang="en-US" sz="3600" b="1" i="0" kern="1200" spc="0" dirty="0" err="1" smtClean="0">
                <a:solidFill>
                  <a:srgbClr val="F6F119"/>
                </a:solidFill>
                <a:effectLst>
                  <a:outerShdw blurRad="50800" dist="38100" algn="tr" rotWithShape="0">
                    <a:prstClr val="black">
                      <a:alpha val="40000"/>
                    </a:prstClr>
                  </a:outerShdw>
                </a:effectLst>
                <a:latin typeface="Franklin Gothic Heavy"/>
                <a:ea typeface="+mn-ea"/>
                <a:cs typeface="+mn-cs"/>
              </a:rPr>
              <a:t>Saffir</a:t>
            </a:r>
            <a:r>
              <a:rPr lang="en-US" sz="3600" b="1" i="0" kern="1200" spc="0" dirty="0" smtClean="0">
                <a:solidFill>
                  <a:srgbClr val="F6F119"/>
                </a:solidFill>
                <a:effectLst>
                  <a:outerShdw blurRad="50800" dist="38100" algn="tr" rotWithShape="0">
                    <a:prstClr val="black">
                      <a:alpha val="40000"/>
                    </a:prstClr>
                  </a:outerShdw>
                </a:effectLst>
                <a:latin typeface="Franklin Gothic Heavy"/>
                <a:ea typeface="+mn-ea"/>
                <a:cs typeface="+mn-cs"/>
              </a:rPr>
              <a:t>-Simpson </a:t>
            </a:r>
            <a:r>
              <a:rPr lang="en-US" sz="3600" b="0" i="0" kern="1200" spc="0" dirty="0" err="1" smtClean="0">
                <a:solidFill>
                  <a:srgbClr val="F6F119"/>
                </a:solidFill>
                <a:effectLst>
                  <a:outerShdw blurRad="50800" dist="38100" algn="tr" rotWithShape="0">
                    <a:prstClr val="black">
                      <a:alpha val="40000"/>
                    </a:prstClr>
                  </a:outerShdw>
                </a:effectLst>
                <a:latin typeface="Franklin Gothic Heavy"/>
                <a:ea typeface="+mn-ea"/>
                <a:cs typeface="+mn-cs"/>
              </a:rPr>
              <a:t>Scale</a:t>
            </a:r>
            <a:r>
              <a:rPr lang="en-US" sz="4000" b="0" kern="1200" dirty="0" err="1" smtClean="0">
                <a:solidFill>
                  <a:schemeClr val="bg1"/>
                </a:solidFill>
                <a:latin typeface="+mj-lt"/>
                <a:ea typeface="+mj-ea"/>
                <a:cs typeface="+mj-cs"/>
              </a:rPr>
              <a:t>Category</a:t>
            </a:r>
            <a:r>
              <a:rPr lang="en-US" sz="4000" b="0" kern="1200" dirty="0" smtClean="0">
                <a:solidFill>
                  <a:schemeClr val="bg1"/>
                </a:solidFill>
                <a:latin typeface="+mj-lt"/>
                <a:ea typeface="+mj-ea"/>
                <a:cs typeface="+mj-cs"/>
              </a:rPr>
              <a:t> 1: 74-95mph		1		2</a:t>
            </a:r>
          </a:p>
          <a:p>
            <a:pPr rtl="0" eaLnBrk="1" latinLnBrk="0" hangingPunct="1"/>
            <a:r>
              <a:rPr lang="en-US" sz="4000" b="0" kern="1200" dirty="0" smtClean="0">
                <a:solidFill>
                  <a:schemeClr val="bg1"/>
                </a:solidFill>
                <a:latin typeface="+mj-lt"/>
                <a:ea typeface="+mj-ea"/>
                <a:cs typeface="+mj-cs"/>
              </a:rPr>
              <a:t>Category 2: 96-110mph</a:t>
            </a:r>
          </a:p>
          <a:p>
            <a:pPr rtl="0" eaLnBrk="1" latinLnBrk="0" hangingPunct="1"/>
            <a:r>
              <a:rPr lang="en-US" sz="4000" b="0" kern="1200" dirty="0" smtClean="0">
                <a:solidFill>
                  <a:schemeClr val="bg1"/>
                </a:solidFill>
                <a:latin typeface="+mj-lt"/>
                <a:ea typeface="+mj-ea"/>
                <a:cs typeface="+mj-cs"/>
              </a:rPr>
              <a:t>Category 3: 111-130mph			3		4</a:t>
            </a:r>
          </a:p>
          <a:p>
            <a:pPr rtl="0" eaLnBrk="1" latinLnBrk="0" hangingPunct="1"/>
            <a:r>
              <a:rPr lang="en-US" sz="4000" b="0" kern="1200" dirty="0" smtClean="0">
                <a:solidFill>
                  <a:schemeClr val="bg1"/>
                </a:solidFill>
                <a:latin typeface="+mj-lt"/>
                <a:ea typeface="+mj-ea"/>
                <a:cs typeface="+mj-cs"/>
              </a:rPr>
              <a:t>Category 4: 131-155mph</a:t>
            </a:r>
          </a:p>
          <a:p>
            <a:pPr rtl="0" eaLnBrk="1" latinLnBrk="0" hangingPunct="1"/>
            <a:r>
              <a:rPr lang="en-US" sz="4000" b="0" kern="1200" dirty="0" smtClean="0">
                <a:solidFill>
                  <a:schemeClr val="bg1"/>
                </a:solidFill>
                <a:latin typeface="+mj-lt"/>
                <a:ea typeface="+mj-ea"/>
                <a:cs typeface="+mj-cs"/>
              </a:rPr>
              <a:t>Category 5: 156+				5</a:t>
            </a:r>
          </a:p>
          <a:p>
            <a:pPr rtl="0" eaLnBrk="1" latinLnBrk="0" hangingPunct="1"/>
            <a:r>
              <a:rPr lang="en-US" sz="4000" b="0" kern="1200" dirty="0" smtClean="0">
                <a:solidFill>
                  <a:schemeClr val="bg1"/>
                </a:solidFill>
                <a:latin typeface="+mj-lt"/>
                <a:ea typeface="+mj-ea"/>
                <a:cs typeface="+mj-cs"/>
              </a:rPr>
              <a:t>Hurricane/Tropical Storm Watch: Hurricane/Tropical Storm conditions are possible within </a:t>
            </a:r>
            <a:r>
              <a:rPr lang="en-US" sz="4000" b="0" u="sng" kern="1200" dirty="0" smtClean="0">
                <a:solidFill>
                  <a:schemeClr val="bg1"/>
                </a:solidFill>
                <a:latin typeface="+mj-lt"/>
                <a:ea typeface="+mj-ea"/>
                <a:cs typeface="+mj-cs"/>
              </a:rPr>
              <a:t>48 hours</a:t>
            </a:r>
            <a:r>
              <a:rPr lang="en-US" sz="4000" b="0" kern="1200" dirty="0" smtClean="0">
                <a:solidFill>
                  <a:schemeClr val="bg1"/>
                </a:solidFill>
                <a:latin typeface="+mj-lt"/>
                <a:ea typeface="+mj-ea"/>
                <a:cs typeface="+mj-cs"/>
              </a:rPr>
              <a:t>.</a:t>
            </a:r>
            <a:endParaRPr lang="en-US" sz="3200" b="0" dirty="0" smtClean="0"/>
          </a:p>
          <a:p>
            <a:pPr rtl="0" eaLnBrk="1" latinLnBrk="0" hangingPunct="1"/>
            <a:r>
              <a:rPr lang="en-US" sz="4000" b="0" kern="1200" dirty="0" smtClean="0">
                <a:solidFill>
                  <a:schemeClr val="bg1"/>
                </a:solidFill>
                <a:latin typeface="+mj-lt"/>
                <a:ea typeface="+mj-ea"/>
                <a:cs typeface="+mj-cs"/>
              </a:rPr>
              <a:t>Hurricane/Tropical Storm Warning: Hurricane/Tropical Storm conditions are expected within </a:t>
            </a:r>
            <a:r>
              <a:rPr lang="en-US" sz="4000" b="0" u="sng" kern="1200" dirty="0" smtClean="0">
                <a:solidFill>
                  <a:schemeClr val="bg1"/>
                </a:solidFill>
                <a:latin typeface="+mj-lt"/>
                <a:ea typeface="+mj-ea"/>
                <a:cs typeface="+mj-cs"/>
              </a:rPr>
              <a:t>36 hours</a:t>
            </a:r>
            <a:r>
              <a:rPr lang="en-US" sz="4000" b="0" kern="1200" dirty="0" smtClean="0">
                <a:solidFill>
                  <a:schemeClr val="bg1"/>
                </a:solidFill>
                <a:latin typeface="+mj-lt"/>
                <a:ea typeface="+mj-ea"/>
                <a:cs typeface="+mj-cs"/>
              </a:rPr>
              <a:t>.</a:t>
            </a:r>
            <a:endParaRPr lang="en-US" sz="3200" b="0" dirty="0" smtClean="0"/>
          </a:p>
          <a:p>
            <a:pPr rtl="0" eaLnBrk="1" fontAlgn="base" latinLnBrk="0" hangingPunct="1"/>
            <a:endParaRPr lang="en-US" sz="3600" b="1" i="0" kern="1200" spc="0" baseline="0" dirty="0" smtClean="0">
              <a:solidFill>
                <a:srgbClr val="F6F119"/>
              </a:solidFill>
              <a:effectLst>
                <a:outerShdw blurRad="50800" dist="38100" algn="tr" rotWithShape="0">
                  <a:prstClr val="black">
                    <a:alpha val="40000"/>
                  </a:prstClr>
                </a:outerShdw>
              </a:effectLst>
              <a:latin typeface="Franklin Gothic Heavy"/>
              <a:ea typeface="+mn-ea"/>
              <a:cs typeface="+mn-cs"/>
            </a:endParaRPr>
          </a:p>
          <a:p>
            <a:endParaRPr lang="en-US" dirty="0"/>
          </a:p>
        </p:txBody>
      </p:sp>
      <p:pic>
        <p:nvPicPr>
          <p:cNvPr id="13" name="Picture 12"/>
          <p:cNvPicPr>
            <a:picLocks noChangeAspect="1"/>
          </p:cNvPicPr>
          <p:nvPr/>
        </p:nvPicPr>
        <p:blipFill>
          <a:blip r:embed="rId8" cstate="print">
            <a:extLst>
              <a:ext uri="{28A0092B-C50C-407E-A947-70E740481C1C}">
                <a14:useLocalDpi xmlns="" xmlns:a14="http://schemas.microsoft.com/office/drawing/2010/main" val="0"/>
              </a:ext>
            </a:extLst>
          </a:blip>
          <a:stretch>
            <a:fillRect/>
          </a:stretch>
        </p:blipFill>
        <p:spPr>
          <a:xfrm flipH="1">
            <a:off x="7848600" y="5410200"/>
            <a:ext cx="1676400" cy="144780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1+#ppt_w/2"/>
                                          </p:val>
                                        </p:tav>
                                        <p:tav tm="100000">
                                          <p:val>
                                            <p:strVal val="#ppt_x"/>
                                          </p:val>
                                        </p:tav>
                                      </p:tavLst>
                                    </p:anim>
                                    <p:anim calcmode="lin" valueType="num">
                                      <p:cBhvr additive="base">
                                        <p:cTn id="8" dur="10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1+#ppt_w/2"/>
                                          </p:val>
                                        </p:tav>
                                        <p:tav tm="100000">
                                          <p:val>
                                            <p:strVal val="#ppt_x"/>
                                          </p:val>
                                        </p:tav>
                                      </p:tavLst>
                                    </p:anim>
                                    <p:anim calcmode="lin" valueType="num">
                                      <p:cBhvr additive="base">
                                        <p:cTn id="14"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1000" fill="hold"/>
                                        <p:tgtEl>
                                          <p:spTgt spid="9"/>
                                        </p:tgtEl>
                                        <p:attrNameLst>
                                          <p:attrName>ppt_x</p:attrName>
                                        </p:attrNameLst>
                                      </p:cBhvr>
                                      <p:tavLst>
                                        <p:tav tm="0">
                                          <p:val>
                                            <p:strVal val="1+#ppt_w/2"/>
                                          </p:val>
                                        </p:tav>
                                        <p:tav tm="100000">
                                          <p:val>
                                            <p:strVal val="#ppt_x"/>
                                          </p:val>
                                        </p:tav>
                                      </p:tavLst>
                                    </p:anim>
                                    <p:anim calcmode="lin" valueType="num">
                                      <p:cBhvr additive="base">
                                        <p:cTn id="20" dur="10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1+#ppt_w/2"/>
                                          </p:val>
                                        </p:tav>
                                        <p:tav tm="100000">
                                          <p:val>
                                            <p:strVal val="#ppt_x"/>
                                          </p:val>
                                        </p:tav>
                                      </p:tavLst>
                                    </p:anim>
                                    <p:anim calcmode="lin" valueType="num">
                                      <p:cBhvr additive="base">
                                        <p:cTn id="26"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6" fill="hold" nodeType="click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1+#ppt_w/2"/>
                                          </p:val>
                                        </p:tav>
                                        <p:tav tm="100000">
                                          <p:val>
                                            <p:strVal val="#ppt_x"/>
                                          </p:val>
                                        </p:tav>
                                      </p:tavLst>
                                    </p:anim>
                                    <p:anim calcmode="lin" valueType="num">
                                      <p:cBhvr additive="base">
                                        <p:cTn id="3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04800"/>
            <a:ext cx="7543800" cy="487362"/>
          </a:xfrm>
        </p:spPr>
        <p:txBody>
          <a:bodyPr>
            <a:normAutofit fontScale="90000"/>
            <a:scene3d>
              <a:camera prst="orthographicFront"/>
              <a:lightRig rig="threePt" dir="t"/>
            </a:scene3d>
            <a:sp3d extrusionH="57150">
              <a:bevelT w="38100" h="38100"/>
            </a:sp3d>
          </a:bodyPr>
          <a:lstStyle/>
          <a:p>
            <a:r>
              <a:rPr lang="en-US" sz="3200" b="1" dirty="0" smtClean="0">
                <a:solidFill>
                  <a:schemeClr val="accent4">
                    <a:lumMod val="60000"/>
                    <a:lumOff val="40000"/>
                  </a:schemeClr>
                </a:solidFill>
              </a:rPr>
              <a:t>Post Hurricane Landfall </a:t>
            </a:r>
            <a:r>
              <a:rPr lang="en-US" sz="3200" b="1" dirty="0" smtClean="0">
                <a:solidFill>
                  <a:srgbClr val="FF0000"/>
                </a:solidFill>
              </a:rPr>
              <a:t>Do's</a:t>
            </a:r>
            <a:r>
              <a:rPr lang="en-US" sz="3200" b="1" dirty="0" smtClean="0">
                <a:solidFill>
                  <a:schemeClr val="accent4">
                    <a:lumMod val="60000"/>
                    <a:lumOff val="40000"/>
                  </a:schemeClr>
                </a:solidFill>
              </a:rPr>
              <a:t> and </a:t>
            </a:r>
            <a:r>
              <a:rPr lang="en-US" sz="3200" b="1" dirty="0" smtClean="0">
                <a:solidFill>
                  <a:srgbClr val="FF0000"/>
                </a:solidFill>
              </a:rPr>
              <a:t>Don’ts</a:t>
            </a:r>
            <a:endParaRPr lang="en-US" sz="3200" b="1" dirty="0">
              <a:solidFill>
                <a:srgbClr val="FF0000"/>
              </a:solidFill>
            </a:endParaRPr>
          </a:p>
        </p:txBody>
      </p:sp>
      <p:sp>
        <p:nvSpPr>
          <p:cNvPr id="3" name="Content Placeholder 2"/>
          <p:cNvSpPr>
            <a:spLocks noGrp="1"/>
          </p:cNvSpPr>
          <p:nvPr>
            <p:ph idx="1"/>
          </p:nvPr>
        </p:nvSpPr>
        <p:spPr>
          <a:xfrm>
            <a:off x="381000" y="1219200"/>
            <a:ext cx="8458200" cy="5105400"/>
          </a:xfrm>
        </p:spPr>
        <p:txBody>
          <a:bodyPr>
            <a:normAutofit lnSpcReduction="10000"/>
            <a:scene3d>
              <a:camera prst="orthographicFront"/>
              <a:lightRig rig="threePt" dir="t"/>
            </a:scene3d>
            <a:sp3d extrusionH="57150">
              <a:bevelT w="38100" h="38100"/>
            </a:sp3d>
          </a:bodyPr>
          <a:lstStyle/>
          <a:p>
            <a:pPr marL="231775" indent="-231775">
              <a:buFont typeface="Arial" charset="0"/>
              <a:buChar char="•"/>
            </a:pPr>
            <a:r>
              <a:rPr lang="en-US" sz="2400" b="1" i="1" dirty="0" smtClean="0">
                <a:solidFill>
                  <a:srgbClr val="FF0000"/>
                </a:solidFill>
              </a:rPr>
              <a:t>DO</a:t>
            </a:r>
            <a:r>
              <a:rPr lang="en-US" sz="2400" b="1" dirty="0" smtClean="0"/>
              <a:t> </a:t>
            </a:r>
            <a:r>
              <a:rPr lang="en-US" sz="2400" b="1" dirty="0" smtClean="0">
                <a:solidFill>
                  <a:schemeClr val="accent4">
                    <a:lumMod val="60000"/>
                    <a:lumOff val="40000"/>
                  </a:schemeClr>
                </a:solidFill>
              </a:rPr>
              <a:t>Muster with your command/organization for yourself and your family (ADPAAS or AFPAAS).</a:t>
            </a:r>
          </a:p>
          <a:p>
            <a:pPr marL="231775" indent="-231775">
              <a:buFont typeface="Arial" charset="0"/>
              <a:buChar char="•"/>
            </a:pPr>
            <a:endParaRPr lang="en-US" sz="1000" b="1" dirty="0" smtClean="0"/>
          </a:p>
          <a:p>
            <a:pPr marL="231775" indent="-231775">
              <a:buFont typeface="Arial" charset="0"/>
              <a:buChar char="•"/>
            </a:pPr>
            <a:r>
              <a:rPr lang="en-US" sz="2400" b="1" i="1" dirty="0" smtClean="0">
                <a:solidFill>
                  <a:srgbClr val="FF0000"/>
                </a:solidFill>
              </a:rPr>
              <a:t>DON’T</a:t>
            </a:r>
            <a:r>
              <a:rPr lang="en-US" sz="2400" b="1" i="1" dirty="0" smtClean="0"/>
              <a:t> </a:t>
            </a:r>
            <a:r>
              <a:rPr lang="en-US" sz="2400" b="1" dirty="0" smtClean="0">
                <a:solidFill>
                  <a:schemeClr val="accent4">
                    <a:lumMod val="60000"/>
                    <a:lumOff val="40000"/>
                  </a:schemeClr>
                </a:solidFill>
              </a:rPr>
              <a:t>leave a safe location or return if you evacuated, stay there until you receive the “All Clear”</a:t>
            </a:r>
          </a:p>
          <a:p>
            <a:pPr marL="231775" indent="-231775">
              <a:buFont typeface="Arial" charset="0"/>
              <a:buChar char="•"/>
            </a:pPr>
            <a:endParaRPr lang="en-US" sz="1000" b="1" dirty="0" smtClean="0"/>
          </a:p>
          <a:p>
            <a:pPr marL="231775" indent="-231775">
              <a:buFont typeface="Arial" charset="0"/>
              <a:buChar char="•"/>
            </a:pPr>
            <a:r>
              <a:rPr lang="en-US" sz="2400" b="1" i="1" dirty="0" smtClean="0">
                <a:solidFill>
                  <a:srgbClr val="FF0000"/>
                </a:solidFill>
              </a:rPr>
              <a:t>DO </a:t>
            </a:r>
            <a:r>
              <a:rPr lang="en-US" sz="2400" b="1" dirty="0" smtClean="0">
                <a:solidFill>
                  <a:schemeClr val="accent4">
                    <a:lumMod val="60000"/>
                    <a:lumOff val="40000"/>
                  </a:schemeClr>
                </a:solidFill>
              </a:rPr>
              <a:t>Tune in to local radio and television stations for information about caring for your household, where to find medical help, how to apply for assistance, etc. </a:t>
            </a:r>
          </a:p>
          <a:p>
            <a:pPr marL="231775" indent="-231775">
              <a:buFont typeface="Arial" charset="0"/>
              <a:buChar char="•"/>
            </a:pPr>
            <a:endParaRPr lang="en-US" sz="1000" b="1" dirty="0" smtClean="0"/>
          </a:p>
          <a:p>
            <a:pPr marL="231775" indent="-231775">
              <a:buFont typeface="Arial" charset="0"/>
              <a:buChar char="•"/>
            </a:pPr>
            <a:r>
              <a:rPr lang="en-US" sz="2400" b="1" i="1" dirty="0" smtClean="0">
                <a:solidFill>
                  <a:srgbClr val="FF0000"/>
                </a:solidFill>
              </a:rPr>
              <a:t>DON’T </a:t>
            </a:r>
            <a:r>
              <a:rPr lang="en-US" sz="2400" b="1" dirty="0" smtClean="0">
                <a:solidFill>
                  <a:schemeClr val="accent4">
                    <a:lumMod val="60000"/>
                    <a:lumOff val="40000"/>
                  </a:schemeClr>
                </a:solidFill>
              </a:rPr>
              <a:t>go near downed power lines and </a:t>
            </a:r>
            <a:r>
              <a:rPr lang="en-US" sz="2400" b="1" i="1" dirty="0" smtClean="0">
                <a:solidFill>
                  <a:srgbClr val="FF0000"/>
                </a:solidFill>
              </a:rPr>
              <a:t>DO </a:t>
            </a:r>
            <a:r>
              <a:rPr lang="en-US" sz="2400" b="1" dirty="0" smtClean="0">
                <a:solidFill>
                  <a:schemeClr val="accent4">
                    <a:lumMod val="60000"/>
                    <a:lumOff val="40000"/>
                  </a:schemeClr>
                </a:solidFill>
              </a:rPr>
              <a:t>report them to the power company.</a:t>
            </a:r>
          </a:p>
          <a:p>
            <a:pPr marL="231775" indent="-231775">
              <a:buFont typeface="Arial" charset="0"/>
              <a:buChar char="•"/>
            </a:pPr>
            <a:endParaRPr lang="en-US" sz="1000" b="1" dirty="0" smtClean="0"/>
          </a:p>
          <a:p>
            <a:pPr marL="231775" indent="-231775">
              <a:buFont typeface="Arial" charset="0"/>
              <a:buChar char="•"/>
            </a:pPr>
            <a:r>
              <a:rPr lang="en-US" sz="2400" b="1" i="1" dirty="0" smtClean="0">
                <a:solidFill>
                  <a:srgbClr val="FF0000"/>
                </a:solidFill>
              </a:rPr>
              <a:t>DON’T </a:t>
            </a:r>
            <a:r>
              <a:rPr lang="en-US" sz="2400" b="1" dirty="0" smtClean="0">
                <a:solidFill>
                  <a:schemeClr val="accent4">
                    <a:lumMod val="60000"/>
                    <a:lumOff val="40000"/>
                  </a:schemeClr>
                </a:solidFill>
              </a:rPr>
              <a:t>drink or prepare food with tap water until you are notified by officials that it is safe to do so.</a:t>
            </a:r>
          </a:p>
          <a:p>
            <a:pPr marL="231775" indent="-231775">
              <a:buNone/>
            </a:pPr>
            <a:endParaRPr lang="en-US" sz="2400" b="1" dirty="0"/>
          </a:p>
        </p:txBody>
      </p:sp>
      <p:sp>
        <p:nvSpPr>
          <p:cNvPr id="4" name="Slide Number Placeholder 3"/>
          <p:cNvSpPr>
            <a:spLocks noGrp="1"/>
          </p:cNvSpPr>
          <p:nvPr>
            <p:ph type="sldNum" sz="quarter" idx="12"/>
          </p:nvPr>
        </p:nvSpPr>
        <p:spPr/>
        <p:txBody>
          <a:bodyPr/>
          <a:lstStyle/>
          <a:p>
            <a:pPr>
              <a:defRPr/>
            </a:pPr>
            <a:fld id="{EB3BEB6A-BDE9-4FB1-8A78-699B89778E44}" type="slidenum">
              <a:rPr lang="en-US" smtClean="0"/>
              <a:pPr>
                <a:defRPr/>
              </a:pPr>
              <a:t>16</a:t>
            </a:fld>
            <a:endParaRPr lang="en-US"/>
          </a:p>
        </p:txBody>
      </p:sp>
      <p:pic>
        <p:nvPicPr>
          <p:cNvPr id="5" name="Picture 4"/>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flipH="1">
            <a:off x="7696200" y="5410200"/>
            <a:ext cx="1676400" cy="1447800"/>
          </a:xfrm>
          <a:prstGeom prst="rect">
            <a:avLst/>
          </a:prstGeom>
        </p:spPr>
      </p:pic>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381000"/>
            <a:ext cx="6324600" cy="715962"/>
          </a:xfrm>
        </p:spPr>
        <p:txBody>
          <a:bodyPr>
            <a:scene3d>
              <a:camera prst="orthographicFront"/>
              <a:lightRig rig="threePt" dir="t"/>
            </a:scene3d>
            <a:sp3d extrusionH="57150">
              <a:bevelT w="38100" h="38100"/>
            </a:sp3d>
          </a:bodyPr>
          <a:lstStyle/>
          <a:p>
            <a:r>
              <a:rPr lang="en-US" b="1" dirty="0" smtClean="0">
                <a:solidFill>
                  <a:schemeClr val="accent4">
                    <a:lumMod val="60000"/>
                    <a:lumOff val="40000"/>
                  </a:schemeClr>
                </a:solidFill>
              </a:rPr>
              <a:t>Post Hurricane Landfall</a:t>
            </a:r>
            <a:endParaRPr lang="en-US" b="1" dirty="0">
              <a:solidFill>
                <a:schemeClr val="accent4">
                  <a:lumMod val="60000"/>
                  <a:lumOff val="40000"/>
                </a:schemeClr>
              </a:solidFill>
            </a:endParaRPr>
          </a:p>
        </p:txBody>
      </p:sp>
      <p:sp>
        <p:nvSpPr>
          <p:cNvPr id="3" name="Content Placeholder 2"/>
          <p:cNvSpPr>
            <a:spLocks noGrp="1"/>
          </p:cNvSpPr>
          <p:nvPr>
            <p:ph idx="1"/>
          </p:nvPr>
        </p:nvSpPr>
        <p:spPr>
          <a:xfrm>
            <a:off x="381000" y="1143000"/>
            <a:ext cx="8458200" cy="5029200"/>
          </a:xfrm>
        </p:spPr>
        <p:txBody>
          <a:bodyPr>
            <a:normAutofit lnSpcReduction="10000"/>
            <a:scene3d>
              <a:camera prst="orthographicFront"/>
              <a:lightRig rig="threePt" dir="t"/>
            </a:scene3d>
            <a:sp3d extrusionH="57150">
              <a:bevelT w="38100" h="38100"/>
            </a:sp3d>
          </a:bodyPr>
          <a:lstStyle/>
          <a:p>
            <a:pPr marL="231775" indent="-231775">
              <a:buFont typeface="Arial" charset="0"/>
              <a:buChar char="•"/>
            </a:pPr>
            <a:r>
              <a:rPr lang="en-US" sz="2400" b="1" i="1" dirty="0" smtClean="0">
                <a:solidFill>
                  <a:srgbClr val="FF0000"/>
                </a:solidFill>
              </a:rPr>
              <a:t>DO</a:t>
            </a:r>
            <a:r>
              <a:rPr lang="en-US" sz="2400" b="1" dirty="0" smtClean="0"/>
              <a:t> </a:t>
            </a:r>
            <a:r>
              <a:rPr lang="en-US" sz="2400" b="1" dirty="0" smtClean="0">
                <a:solidFill>
                  <a:schemeClr val="accent4">
                    <a:lumMod val="60000"/>
                    <a:lumOff val="40000"/>
                  </a:schemeClr>
                </a:solidFill>
              </a:rPr>
              <a:t>Stay away from disaster areas unless authorities request volunteers. </a:t>
            </a:r>
          </a:p>
          <a:p>
            <a:pPr marL="231775" indent="-231775">
              <a:buFont typeface="Arial" charset="0"/>
              <a:buChar char="•"/>
            </a:pPr>
            <a:r>
              <a:rPr lang="en-US" sz="2400" b="1" i="1" dirty="0" smtClean="0">
                <a:solidFill>
                  <a:srgbClr val="FF0000"/>
                </a:solidFill>
              </a:rPr>
              <a:t>DON’T</a:t>
            </a:r>
            <a:r>
              <a:rPr lang="en-US" sz="2400" b="1" dirty="0" smtClean="0"/>
              <a:t> </a:t>
            </a:r>
            <a:r>
              <a:rPr lang="en-US" sz="2400" b="1" dirty="0" smtClean="0">
                <a:solidFill>
                  <a:schemeClr val="accent4">
                    <a:lumMod val="60000"/>
                    <a:lumOff val="40000"/>
                  </a:schemeClr>
                </a:solidFill>
              </a:rPr>
              <a:t>Drive unless if it is absolutely necessary, and avoid flooded roads and washed-out bridges. </a:t>
            </a:r>
          </a:p>
          <a:p>
            <a:pPr marL="231775" indent="-231775">
              <a:buFont typeface="Arial" charset="0"/>
              <a:buChar char="•"/>
            </a:pPr>
            <a:r>
              <a:rPr lang="en-US" sz="2400" b="1" i="1" dirty="0" smtClean="0">
                <a:solidFill>
                  <a:srgbClr val="FF0000"/>
                </a:solidFill>
              </a:rPr>
              <a:t>DO</a:t>
            </a:r>
            <a:r>
              <a:rPr lang="en-US" sz="2400" b="1" dirty="0" smtClean="0"/>
              <a:t>  </a:t>
            </a:r>
            <a:r>
              <a:rPr lang="en-US" sz="2400" b="1" dirty="0" smtClean="0">
                <a:solidFill>
                  <a:schemeClr val="accent4">
                    <a:lumMod val="60000"/>
                    <a:lumOff val="40000"/>
                  </a:schemeClr>
                </a:solidFill>
              </a:rPr>
              <a:t>Check on neighbors and provide assistance and call for help if necessary.</a:t>
            </a:r>
          </a:p>
          <a:p>
            <a:pPr marL="231775" indent="-231775">
              <a:buFont typeface="Arial" charset="0"/>
              <a:buChar char="•"/>
            </a:pPr>
            <a:r>
              <a:rPr lang="en-US" sz="2400" b="1" i="1" dirty="0" smtClean="0">
                <a:solidFill>
                  <a:srgbClr val="FF0000"/>
                </a:solidFill>
              </a:rPr>
              <a:t>DON’T </a:t>
            </a:r>
            <a:r>
              <a:rPr lang="en-US" sz="2400" b="1" dirty="0" smtClean="0">
                <a:solidFill>
                  <a:schemeClr val="accent4">
                    <a:lumMod val="60000"/>
                    <a:lumOff val="40000"/>
                  </a:schemeClr>
                </a:solidFill>
              </a:rPr>
              <a:t>Tie-up telephone or cell systems with unnecessary calls reserve the system for emergencies. </a:t>
            </a:r>
            <a:endParaRPr lang="en-US" sz="2400" b="1" i="1" dirty="0" smtClean="0">
              <a:solidFill>
                <a:schemeClr val="accent4">
                  <a:lumMod val="60000"/>
                  <a:lumOff val="40000"/>
                </a:schemeClr>
              </a:solidFill>
            </a:endParaRPr>
          </a:p>
          <a:p>
            <a:pPr marL="231775" indent="-231775">
              <a:buFont typeface="Arial" charset="0"/>
              <a:buChar char="•"/>
            </a:pPr>
            <a:r>
              <a:rPr lang="en-US" sz="2400" b="1" i="1" dirty="0" smtClean="0">
                <a:solidFill>
                  <a:srgbClr val="FF0000"/>
                </a:solidFill>
              </a:rPr>
              <a:t>DO </a:t>
            </a:r>
            <a:r>
              <a:rPr lang="en-US" sz="2400" b="1" dirty="0" smtClean="0">
                <a:solidFill>
                  <a:schemeClr val="accent4">
                    <a:lumMod val="60000"/>
                    <a:lumOff val="40000"/>
                  </a:schemeClr>
                </a:solidFill>
              </a:rPr>
              <a:t>Enter your home with caution.  Be aware of insects and animals driven to higher ground by the floodwaters and potential pollutants/sewage in floodwaters.  </a:t>
            </a:r>
          </a:p>
          <a:p>
            <a:pPr marL="231775" indent="-231775">
              <a:buFont typeface="Arial" charset="0"/>
              <a:buChar char="•"/>
            </a:pPr>
            <a:r>
              <a:rPr lang="en-US" sz="2400" b="1" i="1" dirty="0" smtClean="0">
                <a:solidFill>
                  <a:srgbClr val="FF0000"/>
                </a:solidFill>
              </a:rPr>
              <a:t>DO</a:t>
            </a:r>
            <a:r>
              <a:rPr lang="en-US" sz="2400" b="1" dirty="0" smtClean="0"/>
              <a:t>  </a:t>
            </a:r>
            <a:r>
              <a:rPr lang="en-US" sz="2400" b="1" dirty="0" smtClean="0">
                <a:solidFill>
                  <a:schemeClr val="accent4">
                    <a:lumMod val="60000"/>
                    <a:lumOff val="40000"/>
                  </a:schemeClr>
                </a:solidFill>
              </a:rPr>
              <a:t>Talk to your children about what happened and what they can do to help.</a:t>
            </a:r>
          </a:p>
          <a:p>
            <a:endParaRPr lang="en-US" sz="2400" dirty="0"/>
          </a:p>
        </p:txBody>
      </p:sp>
      <p:sp>
        <p:nvSpPr>
          <p:cNvPr id="4" name="Slide Number Placeholder 3"/>
          <p:cNvSpPr>
            <a:spLocks noGrp="1"/>
          </p:cNvSpPr>
          <p:nvPr>
            <p:ph type="sldNum" sz="quarter" idx="12"/>
          </p:nvPr>
        </p:nvSpPr>
        <p:spPr/>
        <p:txBody>
          <a:bodyPr/>
          <a:lstStyle/>
          <a:p>
            <a:pPr>
              <a:defRPr/>
            </a:pPr>
            <a:fld id="{EB3BEB6A-BDE9-4FB1-8A78-699B89778E44}" type="slidenum">
              <a:rPr lang="en-US" smtClean="0"/>
              <a:pPr>
                <a:defRPr/>
              </a:pPr>
              <a:t>17</a:t>
            </a:fld>
            <a:endParaRPr lang="en-US"/>
          </a:p>
        </p:txBody>
      </p:sp>
      <p:pic>
        <p:nvPicPr>
          <p:cNvPr id="5" name="Picture 4"/>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flipH="1">
            <a:off x="7696200" y="5410200"/>
            <a:ext cx="1676400" cy="1447800"/>
          </a:xfrm>
          <a:prstGeom prst="rect">
            <a:avLst/>
          </a:prstGeom>
        </p:spPr>
      </p:pic>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2057400" y="457200"/>
            <a:ext cx="5038725" cy="498475"/>
          </a:xfrm>
        </p:spPr>
        <p:txBody>
          <a:bodyPr>
            <a:noAutofit/>
            <a:scene3d>
              <a:camera prst="orthographicFront"/>
              <a:lightRig rig="threePt" dir="t"/>
            </a:scene3d>
            <a:sp3d extrusionH="57150">
              <a:bevelT w="38100" h="38100"/>
            </a:sp3d>
          </a:bodyPr>
          <a:lstStyle/>
          <a:p>
            <a:pPr algn="ctr" eaLnBrk="1" hangingPunct="1"/>
            <a:r>
              <a:rPr lang="en-US" b="1" dirty="0" smtClean="0">
                <a:solidFill>
                  <a:schemeClr val="accent4">
                    <a:lumMod val="60000"/>
                    <a:lumOff val="40000"/>
                  </a:schemeClr>
                </a:solidFill>
              </a:rPr>
              <a:t>Storm Surge/Flood</a:t>
            </a:r>
          </a:p>
        </p:txBody>
      </p:sp>
      <p:sp>
        <p:nvSpPr>
          <p:cNvPr id="21507" name="Content Placeholder 2"/>
          <p:cNvSpPr>
            <a:spLocks noGrp="1"/>
          </p:cNvSpPr>
          <p:nvPr>
            <p:ph sz="half" idx="1"/>
          </p:nvPr>
        </p:nvSpPr>
        <p:spPr>
          <a:xfrm>
            <a:off x="0" y="1371600"/>
            <a:ext cx="4648200" cy="2954338"/>
          </a:xfrm>
        </p:spPr>
        <p:txBody>
          <a:bodyPr>
            <a:scene3d>
              <a:camera prst="orthographicFront"/>
              <a:lightRig rig="threePt" dir="t"/>
            </a:scene3d>
            <a:sp3d extrusionH="57150">
              <a:bevelT w="38100" h="38100"/>
            </a:sp3d>
          </a:bodyPr>
          <a:lstStyle/>
          <a:p>
            <a:pPr eaLnBrk="1" hangingPunct="1"/>
            <a:r>
              <a:rPr lang="en-US" sz="2000" b="1" dirty="0" smtClean="0">
                <a:solidFill>
                  <a:schemeClr val="accent4">
                    <a:lumMod val="60000"/>
                    <a:lumOff val="40000"/>
                  </a:schemeClr>
                </a:solidFill>
                <a:cs typeface="Arial" charset="0"/>
              </a:rPr>
              <a:t>Greatest potentially for loss of life</a:t>
            </a:r>
          </a:p>
          <a:p>
            <a:pPr eaLnBrk="1" hangingPunct="1"/>
            <a:r>
              <a:rPr lang="en-US" sz="2000" b="1" dirty="0" smtClean="0">
                <a:solidFill>
                  <a:schemeClr val="accent4">
                    <a:lumMod val="60000"/>
                    <a:lumOff val="40000"/>
                  </a:schemeClr>
                </a:solidFill>
                <a:cs typeface="Arial" charset="0"/>
              </a:rPr>
              <a:t>Caused by hurricane force winds</a:t>
            </a:r>
          </a:p>
          <a:p>
            <a:pPr eaLnBrk="1" hangingPunct="1"/>
            <a:r>
              <a:rPr lang="en-US" sz="2000" b="1" dirty="0" smtClean="0">
                <a:solidFill>
                  <a:schemeClr val="accent4">
                    <a:lumMod val="60000"/>
                    <a:lumOff val="40000"/>
                  </a:schemeClr>
                </a:solidFill>
                <a:cs typeface="Arial" charset="0"/>
              </a:rPr>
              <a:t>Causes severe flooding</a:t>
            </a:r>
          </a:p>
          <a:p>
            <a:pPr eaLnBrk="1" hangingPunct="1"/>
            <a:r>
              <a:rPr lang="en-US" sz="2000" b="1" dirty="0" smtClean="0">
                <a:solidFill>
                  <a:schemeClr val="accent4">
                    <a:lumMod val="60000"/>
                    <a:lumOff val="40000"/>
                  </a:schemeClr>
                </a:solidFill>
                <a:cs typeface="Arial" charset="0"/>
              </a:rPr>
              <a:t>Can increase the tide by 15 feet</a:t>
            </a:r>
          </a:p>
          <a:p>
            <a:pPr eaLnBrk="1" hangingPunct="1"/>
            <a:r>
              <a:rPr lang="en-US" sz="2000" b="1" dirty="0" smtClean="0">
                <a:solidFill>
                  <a:schemeClr val="accent4">
                    <a:lumMod val="60000"/>
                    <a:lumOff val="40000"/>
                  </a:schemeClr>
                </a:solidFill>
                <a:cs typeface="Arial" charset="0"/>
              </a:rPr>
              <a:t>Hurricane </a:t>
            </a:r>
            <a:r>
              <a:rPr lang="en-US" sz="2000" b="1" dirty="0" err="1" smtClean="0">
                <a:solidFill>
                  <a:schemeClr val="accent4">
                    <a:lumMod val="60000"/>
                    <a:lumOff val="40000"/>
                  </a:schemeClr>
                </a:solidFill>
                <a:cs typeface="Arial" charset="0"/>
              </a:rPr>
              <a:t>Iniki</a:t>
            </a:r>
            <a:r>
              <a:rPr lang="en-US" sz="2000" b="1" dirty="0" smtClean="0">
                <a:solidFill>
                  <a:schemeClr val="accent4">
                    <a:lumMod val="60000"/>
                    <a:lumOff val="40000"/>
                  </a:schemeClr>
                </a:solidFill>
                <a:cs typeface="Arial" charset="0"/>
              </a:rPr>
              <a:t>  (CAT 4)  had an 18’ storm surge</a:t>
            </a:r>
          </a:p>
          <a:p>
            <a:pPr eaLnBrk="1" hangingPunct="1"/>
            <a:r>
              <a:rPr lang="en-US" sz="2000" b="1" dirty="0" smtClean="0">
                <a:solidFill>
                  <a:schemeClr val="accent4">
                    <a:lumMod val="60000"/>
                    <a:lumOff val="40000"/>
                  </a:schemeClr>
                </a:solidFill>
                <a:cs typeface="Arial" charset="0"/>
              </a:rPr>
              <a:t>Penetrated 800+ feet inland past high water mark</a:t>
            </a:r>
          </a:p>
          <a:p>
            <a:pPr eaLnBrk="1" hangingPunct="1"/>
            <a:endParaRPr lang="en-US" sz="2000" b="1" dirty="0" smtClean="0">
              <a:solidFill>
                <a:srgbClr val="FFFF00"/>
              </a:solidFill>
              <a:cs typeface="Arial" charset="0"/>
            </a:endParaRPr>
          </a:p>
        </p:txBody>
      </p:sp>
      <p:pic>
        <p:nvPicPr>
          <p:cNvPr id="5" name="Content Placeholder 4" descr="800px-Surge-en_svg.png"/>
          <p:cNvPicPr>
            <a:picLocks noGrp="1" noChangeAspect="1"/>
          </p:cNvPicPr>
          <p:nvPr>
            <p:ph sz="half" idx="2"/>
          </p:nvPr>
        </p:nvPicPr>
        <p:blipFill>
          <a:blip r:embed="rId3" cstate="email"/>
          <a:stretch>
            <a:fillRect/>
          </a:stretch>
        </p:blipFill>
        <p:spPr>
          <a:xfrm>
            <a:off x="152400" y="4572000"/>
            <a:ext cx="6186488" cy="2057400"/>
          </a:xfrm>
          <a:effectLst>
            <a:outerShdw blurRad="292100" dist="139700" dir="2700000" algn="tl" rotWithShape="0">
              <a:srgbClr val="333333">
                <a:alpha val="65000"/>
              </a:srgbClr>
            </a:outerShdw>
          </a:effectLst>
        </p:spPr>
      </p:pic>
      <p:pic>
        <p:nvPicPr>
          <p:cNvPr id="21509" name="Picture 7" descr="Iniki_Storm_Surge.jpg"/>
          <p:cNvPicPr>
            <a:picLocks noChangeAspect="1"/>
          </p:cNvPicPr>
          <p:nvPr/>
        </p:nvPicPr>
        <p:blipFill>
          <a:blip r:embed="rId4" cstate="email"/>
          <a:srcRect/>
          <a:stretch>
            <a:fillRect/>
          </a:stretch>
        </p:blipFill>
        <p:spPr bwMode="auto">
          <a:xfrm>
            <a:off x="4800600" y="1516063"/>
            <a:ext cx="3919538" cy="2674937"/>
          </a:xfrm>
          <a:prstGeom prst="rect">
            <a:avLst/>
          </a:prstGeom>
          <a:noFill/>
          <a:ln w="9525">
            <a:noFill/>
            <a:miter lim="800000"/>
            <a:headEnd/>
            <a:tailEnd/>
          </a:ln>
        </p:spPr>
      </p:pic>
      <p:sp>
        <p:nvSpPr>
          <p:cNvPr id="21510" name="Slide Number Placeholder 5"/>
          <p:cNvSpPr>
            <a:spLocks noGrp="1"/>
          </p:cNvSpPr>
          <p:nvPr>
            <p:ph type="sldNum" sz="quarter" idx="12"/>
          </p:nvPr>
        </p:nvSpPr>
        <p:spPr>
          <a:noFill/>
        </p:spPr>
        <p:txBody>
          <a:bodyPr/>
          <a:lstStyle/>
          <a:p>
            <a:fld id="{318EF9F8-BC4B-44CD-B7F0-31F37800E3DD}" type="slidenum">
              <a:rPr lang="en-US" smtClean="0"/>
              <a:pPr/>
              <a:t>18</a:t>
            </a:fld>
            <a:endParaRPr lang="en-US" smtClean="0"/>
          </a:p>
        </p:txBody>
      </p:sp>
      <p:pic>
        <p:nvPicPr>
          <p:cNvPr id="7" name="Picture 6"/>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flipH="1">
            <a:off x="7696200" y="5410200"/>
            <a:ext cx="1676400" cy="1447800"/>
          </a:xfrm>
          <a:prstGeom prst="rect">
            <a:avLst/>
          </a:prstGeom>
        </p:spPr>
      </p:pic>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5"/>
          <p:cNvSpPr>
            <a:spLocks noGrp="1"/>
          </p:cNvSpPr>
          <p:nvPr>
            <p:ph type="title"/>
          </p:nvPr>
        </p:nvSpPr>
        <p:spPr/>
        <p:txBody>
          <a:bodyPr/>
          <a:lstStyle/>
          <a:p>
            <a:pPr eaLnBrk="1" hangingPunct="1"/>
            <a:r>
              <a:rPr lang="en-US" dirty="0" smtClean="0"/>
              <a:t>title</a:t>
            </a:r>
          </a:p>
        </p:txBody>
      </p:sp>
      <p:sp>
        <p:nvSpPr>
          <p:cNvPr id="25603" name="Slide Number Placeholder 4"/>
          <p:cNvSpPr>
            <a:spLocks noGrp="1"/>
          </p:cNvSpPr>
          <p:nvPr>
            <p:ph type="sldNum" sz="quarter" idx="12"/>
          </p:nvPr>
        </p:nvSpPr>
        <p:spPr>
          <a:xfrm>
            <a:off x="8686800" y="6384925"/>
            <a:ext cx="457200" cy="473075"/>
          </a:xfrm>
          <a:noFill/>
        </p:spPr>
        <p:txBody>
          <a:bodyPr/>
          <a:lstStyle/>
          <a:p>
            <a:pPr algn="ctr"/>
            <a:endParaRPr lang="en-US" smtClean="0"/>
          </a:p>
          <a:p>
            <a:pPr algn="ctr"/>
            <a:fld id="{B162ED51-94CC-483C-ADC2-5F75029A3422}" type="slidenum">
              <a:rPr lang="en-US" smtClean="0"/>
              <a:pPr algn="ctr"/>
              <a:t>19</a:t>
            </a:fld>
            <a:endParaRPr lang="en-US" smtClean="0"/>
          </a:p>
        </p:txBody>
      </p:sp>
      <p:pic>
        <p:nvPicPr>
          <p:cNvPr id="25604" name="Picture 6" descr="earthquake.jpg"/>
          <p:cNvPicPr>
            <a:picLocks noChangeAspect="1"/>
          </p:cNvPicPr>
          <p:nvPr/>
        </p:nvPicPr>
        <p:blipFill>
          <a:blip r:embed="rId3" cstate="email"/>
          <a:srcRect/>
          <a:stretch>
            <a:fillRect/>
          </a:stretch>
        </p:blipFill>
        <p:spPr bwMode="auto">
          <a:xfrm>
            <a:off x="0" y="31269"/>
            <a:ext cx="9144000" cy="6826731"/>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flipH="1">
            <a:off x="7696200" y="5410200"/>
            <a:ext cx="1676400" cy="1447800"/>
          </a:xfrm>
          <a:prstGeom prst="rect">
            <a:avLst/>
          </a:prstGeom>
        </p:spPr>
      </p:pic>
      <p:sp>
        <p:nvSpPr>
          <p:cNvPr id="2" name="Title 1"/>
          <p:cNvSpPr>
            <a:spLocks noGrp="1"/>
          </p:cNvSpPr>
          <p:nvPr>
            <p:ph type="title"/>
          </p:nvPr>
        </p:nvSpPr>
        <p:spPr/>
        <p:txBody>
          <a:bodyPr>
            <a:scene3d>
              <a:camera prst="orthographicFront"/>
              <a:lightRig rig="threePt" dir="t"/>
            </a:scene3d>
            <a:sp3d extrusionH="57150">
              <a:bevelT w="38100" h="38100"/>
            </a:sp3d>
          </a:bodyPr>
          <a:lstStyle/>
          <a:p>
            <a:pPr algn="ctr"/>
            <a:r>
              <a:rPr lang="en-US" b="1" dirty="0" smtClean="0">
                <a:solidFill>
                  <a:schemeClr val="tx1"/>
                </a:solidFill>
              </a:rPr>
              <a:t>WELCOME</a:t>
            </a:r>
            <a:endParaRPr lang="en-US" b="1" dirty="0">
              <a:solidFill>
                <a:schemeClr val="tx1"/>
              </a:solidFill>
            </a:endParaRPr>
          </a:p>
        </p:txBody>
      </p:sp>
      <p:sp>
        <p:nvSpPr>
          <p:cNvPr id="3" name="Content Placeholder 2"/>
          <p:cNvSpPr>
            <a:spLocks noGrp="1"/>
          </p:cNvSpPr>
          <p:nvPr>
            <p:ph idx="1"/>
          </p:nvPr>
        </p:nvSpPr>
        <p:spPr/>
        <p:txBody>
          <a:bodyPr>
            <a:normAutofit fontScale="92500"/>
            <a:scene3d>
              <a:camera prst="orthographicFront"/>
              <a:lightRig rig="threePt" dir="t"/>
            </a:scene3d>
            <a:sp3d extrusionH="57150">
              <a:bevelT w="38100" h="38100"/>
            </a:sp3d>
          </a:bodyPr>
          <a:lstStyle/>
          <a:p>
            <a:r>
              <a:rPr lang="en-US" sz="2800" b="1" u="sng" dirty="0" smtClean="0">
                <a:solidFill>
                  <a:schemeClr val="accent4">
                    <a:lumMod val="60000"/>
                    <a:lumOff val="40000"/>
                  </a:schemeClr>
                </a:solidFill>
                <a:latin typeface="Times New Roman" pitchFamily="18" charset="0"/>
                <a:cs typeface="Times New Roman" pitchFamily="18" charset="0"/>
              </a:rPr>
              <a:t>Objectives </a:t>
            </a:r>
          </a:p>
          <a:p>
            <a:pPr lvl="1">
              <a:buFont typeface="Arial" pitchFamily="34" charset="0"/>
              <a:buChar char="•"/>
            </a:pPr>
            <a:r>
              <a:rPr lang="en-US" sz="2800" b="1" dirty="0" smtClean="0">
                <a:solidFill>
                  <a:schemeClr val="accent4">
                    <a:lumMod val="60000"/>
                    <a:lumOff val="40000"/>
                  </a:schemeClr>
                </a:solidFill>
                <a:latin typeface="Times New Roman" pitchFamily="18" charset="0"/>
                <a:cs typeface="Times New Roman" pitchFamily="18" charset="0"/>
              </a:rPr>
              <a:t>Orientation to Emergency Preparedness &amp; Operation Prepare</a:t>
            </a:r>
          </a:p>
          <a:p>
            <a:pPr lvl="1">
              <a:buFont typeface="Arial" pitchFamily="34" charset="0"/>
              <a:buChar char="•"/>
            </a:pPr>
            <a:r>
              <a:rPr lang="en-US" sz="2800" b="1" dirty="0" smtClean="0">
                <a:solidFill>
                  <a:schemeClr val="accent4">
                    <a:lumMod val="60000"/>
                    <a:lumOff val="40000"/>
                  </a:schemeClr>
                </a:solidFill>
                <a:latin typeface="Times New Roman" pitchFamily="18" charset="0"/>
                <a:cs typeface="Times New Roman" pitchFamily="18" charset="0"/>
              </a:rPr>
              <a:t>Provide you with information and resources to better serve your family and community</a:t>
            </a:r>
          </a:p>
          <a:p>
            <a:pPr lvl="1"/>
            <a:endParaRPr lang="en-US" sz="2400" b="1" dirty="0" smtClean="0">
              <a:solidFill>
                <a:schemeClr val="accent4">
                  <a:lumMod val="60000"/>
                  <a:lumOff val="40000"/>
                </a:schemeClr>
              </a:solidFill>
              <a:latin typeface="Times New Roman" pitchFamily="18" charset="0"/>
              <a:cs typeface="Times New Roman" pitchFamily="18" charset="0"/>
            </a:endParaRPr>
          </a:p>
          <a:p>
            <a:r>
              <a:rPr lang="en-US" sz="2800" b="1" u="sng" dirty="0" smtClean="0">
                <a:solidFill>
                  <a:schemeClr val="accent4">
                    <a:lumMod val="60000"/>
                    <a:lumOff val="40000"/>
                  </a:schemeClr>
                </a:solidFill>
                <a:latin typeface="Times New Roman" pitchFamily="18" charset="0"/>
                <a:cs typeface="Times New Roman" pitchFamily="18" charset="0"/>
              </a:rPr>
              <a:t>REMEMBER </a:t>
            </a:r>
          </a:p>
          <a:p>
            <a:pPr lvl="1"/>
            <a:r>
              <a:rPr lang="en-US" sz="2800" b="1" dirty="0" smtClean="0">
                <a:solidFill>
                  <a:schemeClr val="accent4">
                    <a:lumMod val="60000"/>
                    <a:lumOff val="40000"/>
                  </a:schemeClr>
                </a:solidFill>
                <a:latin typeface="Times New Roman" pitchFamily="18" charset="0"/>
                <a:cs typeface="Times New Roman" pitchFamily="18" charset="0"/>
              </a:rPr>
              <a:t>     </a:t>
            </a:r>
            <a:r>
              <a:rPr lang="en-US" sz="2600" b="1" dirty="0" smtClean="0">
                <a:solidFill>
                  <a:schemeClr val="accent4">
                    <a:lumMod val="60000"/>
                    <a:lumOff val="40000"/>
                  </a:schemeClr>
                </a:solidFill>
                <a:latin typeface="Times New Roman" pitchFamily="18" charset="0"/>
                <a:cs typeface="Times New Roman" pitchFamily="18" charset="0"/>
              </a:rPr>
              <a:t>Be Informed </a:t>
            </a:r>
          </a:p>
          <a:p>
            <a:pPr lvl="1"/>
            <a:r>
              <a:rPr lang="en-US" sz="2600" b="1" dirty="0" smtClean="0">
                <a:solidFill>
                  <a:schemeClr val="accent4">
                    <a:lumMod val="60000"/>
                    <a:lumOff val="40000"/>
                  </a:schemeClr>
                </a:solidFill>
                <a:latin typeface="Times New Roman" pitchFamily="18" charset="0"/>
                <a:cs typeface="Times New Roman" pitchFamily="18" charset="0"/>
              </a:rPr>
              <a:t>                               Have a Plan </a:t>
            </a:r>
          </a:p>
          <a:p>
            <a:pPr lvl="1"/>
            <a:r>
              <a:rPr lang="en-US" sz="2600" b="1" dirty="0" smtClean="0">
                <a:solidFill>
                  <a:schemeClr val="accent4">
                    <a:lumMod val="60000"/>
                    <a:lumOff val="40000"/>
                  </a:schemeClr>
                </a:solidFill>
                <a:latin typeface="Times New Roman" pitchFamily="18" charset="0"/>
                <a:cs typeface="Times New Roman" pitchFamily="18" charset="0"/>
              </a:rPr>
              <a:t>     					Make a Kit</a:t>
            </a:r>
          </a:p>
          <a:p>
            <a:endParaRPr lang="en-US" b="1" dirty="0">
              <a:solidFill>
                <a:srgbClr val="F6F119"/>
              </a:solidFill>
            </a:endParaRP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3"/>
          <p:cNvSpPr>
            <a:spLocks noGrp="1"/>
          </p:cNvSpPr>
          <p:nvPr>
            <p:ph type="title"/>
          </p:nvPr>
        </p:nvSpPr>
        <p:spPr>
          <a:xfrm>
            <a:off x="1905000" y="304800"/>
            <a:ext cx="5703888" cy="415925"/>
          </a:xfrm>
        </p:spPr>
        <p:txBody>
          <a:bodyPr>
            <a:normAutofit fontScale="90000"/>
            <a:scene3d>
              <a:camera prst="orthographicFront"/>
              <a:lightRig rig="threePt" dir="t"/>
            </a:scene3d>
            <a:sp3d extrusionH="57150">
              <a:bevelT w="38100" h="38100"/>
            </a:sp3d>
          </a:bodyPr>
          <a:lstStyle/>
          <a:p>
            <a:pPr algn="ctr" eaLnBrk="1" hangingPunct="1"/>
            <a:r>
              <a:rPr lang="en-US" b="1" dirty="0" smtClean="0">
                <a:solidFill>
                  <a:schemeClr val="accent4">
                    <a:lumMod val="60000"/>
                    <a:lumOff val="40000"/>
                  </a:schemeClr>
                </a:solidFill>
              </a:rPr>
              <a:t>Earthquakes</a:t>
            </a:r>
          </a:p>
        </p:txBody>
      </p:sp>
      <p:sp>
        <p:nvSpPr>
          <p:cNvPr id="26627" name="Content Placeholder 4"/>
          <p:cNvSpPr>
            <a:spLocks noGrp="1"/>
          </p:cNvSpPr>
          <p:nvPr>
            <p:ph idx="1"/>
          </p:nvPr>
        </p:nvSpPr>
        <p:spPr>
          <a:xfrm>
            <a:off x="292100" y="1219200"/>
            <a:ext cx="8532813" cy="4973638"/>
          </a:xfrm>
        </p:spPr>
        <p:txBody>
          <a:bodyPr>
            <a:scene3d>
              <a:camera prst="orthographicFront"/>
              <a:lightRig rig="threePt" dir="t"/>
            </a:scene3d>
            <a:sp3d extrusionH="57150">
              <a:bevelT w="38100" h="38100"/>
            </a:sp3d>
          </a:bodyPr>
          <a:lstStyle/>
          <a:p>
            <a:pPr eaLnBrk="1" hangingPunct="1"/>
            <a:r>
              <a:rPr lang="en-US" sz="2400" b="1" dirty="0" smtClean="0">
                <a:solidFill>
                  <a:schemeClr val="accent4">
                    <a:lumMod val="60000"/>
                    <a:lumOff val="40000"/>
                  </a:schemeClr>
                </a:solidFill>
              </a:rPr>
              <a:t>Hawaii experiences thousands of earthquakes annually,  most are never  felt. </a:t>
            </a:r>
            <a:endParaRPr lang="en-US" sz="1200" b="1" dirty="0" smtClean="0">
              <a:solidFill>
                <a:schemeClr val="accent4">
                  <a:lumMod val="60000"/>
                  <a:lumOff val="40000"/>
                </a:schemeClr>
              </a:solidFill>
            </a:endParaRPr>
          </a:p>
          <a:p>
            <a:pPr eaLnBrk="1" hangingPunct="1"/>
            <a:r>
              <a:rPr lang="en-US" sz="2400" b="1" dirty="0" smtClean="0">
                <a:solidFill>
                  <a:schemeClr val="accent4">
                    <a:lumMod val="60000"/>
                    <a:lumOff val="40000"/>
                  </a:schemeClr>
                </a:solidFill>
              </a:rPr>
              <a:t>Earthquake is caused by release of energy at a fault line or movement of volcanic magma</a:t>
            </a:r>
            <a:endParaRPr lang="en-US" sz="1200" b="1" dirty="0" smtClean="0">
              <a:solidFill>
                <a:schemeClr val="accent4">
                  <a:lumMod val="60000"/>
                  <a:lumOff val="40000"/>
                </a:schemeClr>
              </a:solidFill>
            </a:endParaRPr>
          </a:p>
          <a:p>
            <a:pPr eaLnBrk="1" hangingPunct="1"/>
            <a:r>
              <a:rPr lang="en-US" sz="2400" b="1" dirty="0" smtClean="0">
                <a:solidFill>
                  <a:schemeClr val="accent4">
                    <a:lumMod val="60000"/>
                    <a:lumOff val="40000"/>
                  </a:schemeClr>
                </a:solidFill>
              </a:rPr>
              <a:t>Strong earthquakes endanger people by shaking/collapsing structures, causing ground cracks, ground settling landslides and Tsunamis</a:t>
            </a:r>
          </a:p>
          <a:p>
            <a:pPr eaLnBrk="1" hangingPunct="1"/>
            <a:r>
              <a:rPr lang="en-US" sz="2400" b="1" dirty="0" smtClean="0">
                <a:solidFill>
                  <a:schemeClr val="accent4">
                    <a:lumMod val="60000"/>
                    <a:lumOff val="40000"/>
                  </a:schemeClr>
                </a:solidFill>
              </a:rPr>
              <a:t>Size is measured on the Richter Scale</a:t>
            </a:r>
          </a:p>
          <a:p>
            <a:pPr lvl="1" eaLnBrk="1" hangingPunct="1"/>
            <a:r>
              <a:rPr lang="en-US" sz="2000" b="1" dirty="0" smtClean="0">
                <a:solidFill>
                  <a:schemeClr val="accent4">
                    <a:lumMod val="60000"/>
                    <a:lumOff val="40000"/>
                  </a:schemeClr>
                </a:solidFill>
              </a:rPr>
              <a:t>Magnitude 3 felt by people near the source</a:t>
            </a:r>
          </a:p>
          <a:p>
            <a:pPr lvl="1" eaLnBrk="1" hangingPunct="1"/>
            <a:r>
              <a:rPr lang="en-US" sz="2000" b="1" dirty="0" smtClean="0">
                <a:solidFill>
                  <a:schemeClr val="accent4">
                    <a:lumMod val="60000"/>
                    <a:lumOff val="40000"/>
                  </a:schemeClr>
                </a:solidFill>
              </a:rPr>
              <a:t>Magnitude 5 potentially damaging</a:t>
            </a:r>
          </a:p>
          <a:p>
            <a:pPr lvl="1" eaLnBrk="1" hangingPunct="1"/>
            <a:r>
              <a:rPr lang="en-US" sz="2000" b="1" dirty="0" smtClean="0">
                <a:solidFill>
                  <a:schemeClr val="accent4">
                    <a:lumMod val="60000"/>
                    <a:lumOff val="40000"/>
                  </a:schemeClr>
                </a:solidFill>
              </a:rPr>
              <a:t>Magnitude 7 or greater widespread damage to people and property</a:t>
            </a:r>
          </a:p>
          <a:p>
            <a:pPr eaLnBrk="1" hangingPunct="1"/>
            <a:endParaRPr lang="en-US" sz="2400" dirty="0" smtClean="0">
              <a:solidFill>
                <a:srgbClr val="FFFF00"/>
              </a:solidFill>
            </a:endParaRPr>
          </a:p>
        </p:txBody>
      </p:sp>
      <p:sp>
        <p:nvSpPr>
          <p:cNvPr id="26628" name="Slide Number Placeholder 2"/>
          <p:cNvSpPr>
            <a:spLocks noGrp="1"/>
          </p:cNvSpPr>
          <p:nvPr>
            <p:ph type="sldNum" sz="quarter" idx="12"/>
          </p:nvPr>
        </p:nvSpPr>
        <p:spPr>
          <a:xfrm>
            <a:off x="3124200" y="6245225"/>
            <a:ext cx="2895600" cy="476250"/>
          </a:xfrm>
          <a:noFill/>
        </p:spPr>
        <p:txBody>
          <a:bodyPr/>
          <a:lstStyle/>
          <a:p>
            <a:pPr algn="ctr"/>
            <a:fld id="{7FA88A1C-7C21-443F-B72A-6D8D70698E56}" type="slidenum">
              <a:rPr lang="en-US" smtClean="0"/>
              <a:pPr algn="ctr"/>
              <a:t>20</a:t>
            </a:fld>
            <a:endParaRPr lang="en-US" smtClean="0"/>
          </a:p>
        </p:txBody>
      </p:sp>
      <p:pic>
        <p:nvPicPr>
          <p:cNvPr id="5" name="Picture 4"/>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flipH="1">
            <a:off x="7696200" y="5410200"/>
            <a:ext cx="1676400" cy="1447800"/>
          </a:xfrm>
          <a:prstGeom prst="rect">
            <a:avLst/>
          </a:prstGeom>
        </p:spPr>
      </p:pic>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flipH="1">
            <a:off x="7696200" y="5410200"/>
            <a:ext cx="1676400" cy="1447800"/>
          </a:xfrm>
          <a:prstGeom prst="rect">
            <a:avLst/>
          </a:prstGeom>
        </p:spPr>
      </p:pic>
      <p:sp>
        <p:nvSpPr>
          <p:cNvPr id="27650" name="Title 1"/>
          <p:cNvSpPr>
            <a:spLocks noGrp="1"/>
          </p:cNvSpPr>
          <p:nvPr>
            <p:ph type="title"/>
          </p:nvPr>
        </p:nvSpPr>
        <p:spPr>
          <a:xfrm>
            <a:off x="1600200" y="304800"/>
            <a:ext cx="6042025" cy="498475"/>
          </a:xfrm>
        </p:spPr>
        <p:txBody>
          <a:bodyPr>
            <a:noAutofit/>
            <a:scene3d>
              <a:camera prst="orthographicFront"/>
              <a:lightRig rig="threePt" dir="t"/>
            </a:scene3d>
            <a:sp3d extrusionH="57150">
              <a:bevelT w="38100" h="38100"/>
            </a:sp3d>
          </a:bodyPr>
          <a:lstStyle/>
          <a:p>
            <a:pPr algn="ctr" eaLnBrk="1" hangingPunct="1"/>
            <a:r>
              <a:rPr lang="en-US" sz="4400" b="1" dirty="0" smtClean="0"/>
              <a:t> </a:t>
            </a:r>
            <a:r>
              <a:rPr lang="en-US" sz="4400" b="1" dirty="0" smtClean="0">
                <a:solidFill>
                  <a:schemeClr val="accent4">
                    <a:lumMod val="60000"/>
                    <a:lumOff val="40000"/>
                  </a:schemeClr>
                </a:solidFill>
              </a:rPr>
              <a:t>Earthquakes</a:t>
            </a:r>
          </a:p>
        </p:txBody>
      </p:sp>
      <p:sp>
        <p:nvSpPr>
          <p:cNvPr id="27651" name="Slide Number Placeholder 3"/>
          <p:cNvSpPr>
            <a:spLocks noGrp="1"/>
          </p:cNvSpPr>
          <p:nvPr>
            <p:ph type="sldNum" sz="quarter" idx="12"/>
          </p:nvPr>
        </p:nvSpPr>
        <p:spPr>
          <a:xfrm>
            <a:off x="8610600" y="6381750"/>
            <a:ext cx="533400" cy="476250"/>
          </a:xfrm>
          <a:noFill/>
        </p:spPr>
        <p:txBody>
          <a:bodyPr/>
          <a:lstStyle/>
          <a:p>
            <a:pPr algn="ctr"/>
            <a:endParaRPr lang="en-US" smtClean="0"/>
          </a:p>
          <a:p>
            <a:pPr algn="ctr"/>
            <a:fld id="{E8EDA150-6A35-41AA-94F2-319D9A5FA88A}" type="slidenum">
              <a:rPr lang="en-US" smtClean="0"/>
              <a:pPr algn="ctr"/>
              <a:t>21</a:t>
            </a:fld>
            <a:endParaRPr lang="en-US" smtClean="0"/>
          </a:p>
        </p:txBody>
      </p:sp>
      <p:sp>
        <p:nvSpPr>
          <p:cNvPr id="27652" name="Content Placeholder 5"/>
          <p:cNvSpPr>
            <a:spLocks noGrp="1"/>
          </p:cNvSpPr>
          <p:nvPr>
            <p:ph idx="1"/>
          </p:nvPr>
        </p:nvSpPr>
        <p:spPr>
          <a:xfrm>
            <a:off x="228600" y="1752600"/>
            <a:ext cx="8534400" cy="4572000"/>
          </a:xfrm>
        </p:spPr>
        <p:txBody>
          <a:bodyPr>
            <a:noAutofit/>
            <a:scene3d>
              <a:camera prst="orthographicFront"/>
              <a:lightRig rig="threePt" dir="t"/>
            </a:scene3d>
            <a:sp3d extrusionH="57150">
              <a:bevelT w="38100" h="38100"/>
            </a:sp3d>
          </a:bodyPr>
          <a:lstStyle/>
          <a:p>
            <a:pPr eaLnBrk="1" hangingPunct="1"/>
            <a:r>
              <a:rPr lang="en-US" sz="2400" b="1" u="sng" dirty="0" smtClean="0">
                <a:solidFill>
                  <a:schemeClr val="accent4">
                    <a:lumMod val="60000"/>
                    <a:lumOff val="40000"/>
                  </a:schemeClr>
                </a:solidFill>
              </a:rPr>
              <a:t>PROTECT</a:t>
            </a:r>
            <a:r>
              <a:rPr lang="en-US" sz="2400" b="1" dirty="0" smtClean="0">
                <a:solidFill>
                  <a:schemeClr val="accent4">
                    <a:lumMod val="60000"/>
                    <a:lumOff val="40000"/>
                  </a:schemeClr>
                </a:solidFill>
              </a:rPr>
              <a:t>  yourself during the earthquake</a:t>
            </a:r>
          </a:p>
          <a:p>
            <a:pPr eaLnBrk="1" hangingPunct="1"/>
            <a:endParaRPr lang="en-US" sz="1400" b="1" dirty="0" smtClean="0">
              <a:solidFill>
                <a:schemeClr val="accent4">
                  <a:lumMod val="60000"/>
                  <a:lumOff val="40000"/>
                </a:schemeClr>
              </a:solidFill>
            </a:endParaRPr>
          </a:p>
          <a:p>
            <a:pPr eaLnBrk="1" hangingPunct="1"/>
            <a:r>
              <a:rPr lang="en-US" sz="2400" b="1" u="sng" dirty="0" smtClean="0">
                <a:solidFill>
                  <a:schemeClr val="accent4">
                    <a:lumMod val="60000"/>
                    <a:lumOff val="40000"/>
                  </a:schemeClr>
                </a:solidFill>
              </a:rPr>
              <a:t>DROP</a:t>
            </a:r>
            <a:r>
              <a:rPr lang="en-US" sz="2400" b="1" dirty="0" smtClean="0">
                <a:solidFill>
                  <a:schemeClr val="accent4">
                    <a:lumMod val="60000"/>
                    <a:lumOff val="40000"/>
                  </a:schemeClr>
                </a:solidFill>
              </a:rPr>
              <a:t> under a sturdy table or object </a:t>
            </a:r>
          </a:p>
          <a:p>
            <a:pPr eaLnBrk="1" hangingPunct="1"/>
            <a:endParaRPr lang="en-US" sz="1400" b="1" dirty="0" smtClean="0">
              <a:solidFill>
                <a:schemeClr val="accent4">
                  <a:lumMod val="60000"/>
                  <a:lumOff val="40000"/>
                </a:schemeClr>
              </a:solidFill>
            </a:endParaRPr>
          </a:p>
          <a:p>
            <a:pPr eaLnBrk="1" hangingPunct="1"/>
            <a:r>
              <a:rPr lang="en-US" sz="2400" b="1" u="sng" dirty="0" smtClean="0">
                <a:solidFill>
                  <a:schemeClr val="accent4">
                    <a:lumMod val="60000"/>
                    <a:lumOff val="40000"/>
                  </a:schemeClr>
                </a:solidFill>
              </a:rPr>
              <a:t>COVER</a:t>
            </a:r>
            <a:r>
              <a:rPr lang="en-US" sz="2400" b="1" dirty="0" smtClean="0">
                <a:solidFill>
                  <a:schemeClr val="accent4">
                    <a:lumMod val="60000"/>
                    <a:lumOff val="40000"/>
                  </a:schemeClr>
                </a:solidFill>
              </a:rPr>
              <a:t> your head and neck</a:t>
            </a:r>
          </a:p>
          <a:p>
            <a:pPr eaLnBrk="1" hangingPunct="1"/>
            <a:endParaRPr lang="en-US" sz="1400" b="1" dirty="0" smtClean="0">
              <a:solidFill>
                <a:schemeClr val="accent4">
                  <a:lumMod val="60000"/>
                  <a:lumOff val="40000"/>
                </a:schemeClr>
              </a:solidFill>
            </a:endParaRPr>
          </a:p>
          <a:p>
            <a:pPr eaLnBrk="1" hangingPunct="1"/>
            <a:r>
              <a:rPr lang="en-US" sz="2400" b="1" u="sng" dirty="0" smtClean="0">
                <a:solidFill>
                  <a:schemeClr val="accent4">
                    <a:lumMod val="60000"/>
                    <a:lumOff val="40000"/>
                  </a:schemeClr>
                </a:solidFill>
              </a:rPr>
              <a:t>MOVE</a:t>
            </a:r>
            <a:r>
              <a:rPr lang="en-US" sz="2400" b="1" dirty="0" smtClean="0">
                <a:solidFill>
                  <a:schemeClr val="accent4">
                    <a:lumMod val="60000"/>
                    <a:lumOff val="40000"/>
                  </a:schemeClr>
                </a:solidFill>
              </a:rPr>
              <a:t> to high ground as soon as it is safe. Avoid downed power lines and weakened overpasses and if you are outside of a tsunami hazard zone, stay where you are</a:t>
            </a:r>
          </a:p>
          <a:p>
            <a:pPr eaLnBrk="1" hangingPunct="1"/>
            <a:endParaRPr lang="en-US" sz="1400" b="1" dirty="0" smtClean="0">
              <a:solidFill>
                <a:schemeClr val="accent4">
                  <a:lumMod val="60000"/>
                  <a:lumOff val="40000"/>
                </a:schemeClr>
              </a:solidFill>
            </a:endParaRPr>
          </a:p>
          <a:p>
            <a:pPr eaLnBrk="1" hangingPunct="1"/>
            <a:r>
              <a:rPr lang="en-US" sz="2400" b="1" u="sng" dirty="0" smtClean="0">
                <a:solidFill>
                  <a:schemeClr val="accent4">
                    <a:lumMod val="60000"/>
                    <a:lumOff val="40000"/>
                  </a:schemeClr>
                </a:solidFill>
              </a:rPr>
              <a:t>STAY </a:t>
            </a:r>
            <a:r>
              <a:rPr lang="en-US" sz="2400" b="1" dirty="0" smtClean="0">
                <a:solidFill>
                  <a:schemeClr val="accent4">
                    <a:lumMod val="60000"/>
                    <a:lumOff val="40000"/>
                  </a:schemeClr>
                </a:solidFill>
              </a:rPr>
              <a:t>on high ground. Return to the coast only when officials have announced that it is safe to do so</a:t>
            </a:r>
            <a:r>
              <a:rPr lang="en-US" sz="2400" b="1" dirty="0" smtClean="0">
                <a:solidFill>
                  <a:srgbClr val="FFFF00"/>
                </a:solidFill>
              </a:rPr>
              <a:t/>
            </a:r>
            <a:br>
              <a:rPr lang="en-US" sz="2400" b="1" dirty="0" smtClean="0">
                <a:solidFill>
                  <a:srgbClr val="FFFF00"/>
                </a:solidFill>
              </a:rPr>
            </a:br>
            <a:endParaRPr lang="en-US" sz="2400" b="1" dirty="0" smtClean="0">
              <a:solidFill>
                <a:srgbClr val="FFFF00"/>
              </a:solidFill>
            </a:endParaRPr>
          </a:p>
        </p:txBody>
      </p:sp>
      <p:pic>
        <p:nvPicPr>
          <p:cNvPr id="27653" name="Picture 4" descr="earthquake_hawaii.jpg"/>
          <p:cNvPicPr>
            <a:picLocks noChangeAspect="1"/>
          </p:cNvPicPr>
          <p:nvPr/>
        </p:nvPicPr>
        <p:blipFill>
          <a:blip r:embed="rId4" cstate="email"/>
          <a:srcRect/>
          <a:stretch>
            <a:fillRect/>
          </a:stretch>
        </p:blipFill>
        <p:spPr bwMode="auto">
          <a:xfrm>
            <a:off x="5638800" y="1066800"/>
            <a:ext cx="3189288" cy="239395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Slide Number Placeholder 3"/>
          <p:cNvSpPr>
            <a:spLocks noGrp="1"/>
          </p:cNvSpPr>
          <p:nvPr>
            <p:ph type="sldNum" sz="quarter" idx="12"/>
          </p:nvPr>
        </p:nvSpPr>
        <p:spPr>
          <a:xfrm>
            <a:off x="3124200" y="6245225"/>
            <a:ext cx="2895600" cy="476250"/>
          </a:xfrm>
          <a:noFill/>
        </p:spPr>
        <p:txBody>
          <a:bodyPr/>
          <a:lstStyle/>
          <a:p>
            <a:pPr algn="ctr"/>
            <a:fld id="{BFEBBDAD-FB8F-455C-9939-2643E2FC488D}" type="slidenum">
              <a:rPr lang="en-US" smtClean="0"/>
              <a:pPr algn="ctr"/>
              <a:t>22</a:t>
            </a:fld>
            <a:endParaRPr lang="en-US" smtClean="0"/>
          </a:p>
        </p:txBody>
      </p:sp>
      <p:pic>
        <p:nvPicPr>
          <p:cNvPr id="28676" name="Picture 4" descr="tsunami2.jpg"/>
          <p:cNvPicPr>
            <a:picLocks noChangeAspect="1"/>
          </p:cNvPicPr>
          <p:nvPr/>
        </p:nvPicPr>
        <p:blipFill>
          <a:blip r:embed="rId3" cstate="email">
            <a:lum bright="16000" contrast="25000"/>
          </a:blip>
          <a:srcRect/>
          <a:stretch>
            <a:fillRect/>
          </a:stretch>
        </p:blipFill>
        <p:spPr bwMode="auto">
          <a:xfrm>
            <a:off x="0" y="0"/>
            <a:ext cx="9144000" cy="6858000"/>
          </a:xfrm>
          <a:prstGeom prst="rect">
            <a:avLst/>
          </a:prstGeom>
          <a:noFill/>
          <a:ln w="9525">
            <a:noFill/>
            <a:miter lim="800000"/>
            <a:headEnd/>
            <a:tailEnd/>
          </a:ln>
        </p:spPr>
      </p:pic>
      <p:sp>
        <p:nvSpPr>
          <p:cNvPr id="28674" name="Title 1"/>
          <p:cNvSpPr>
            <a:spLocks noGrp="1"/>
          </p:cNvSpPr>
          <p:nvPr>
            <p:ph type="title"/>
          </p:nvPr>
        </p:nvSpPr>
        <p:spPr>
          <a:xfrm>
            <a:off x="1905000" y="228600"/>
            <a:ext cx="5595938" cy="609600"/>
          </a:xfrm>
        </p:spPr>
        <p:txBody>
          <a:bodyPr>
            <a:normAutofit fontScale="90000"/>
          </a:bodyPr>
          <a:lstStyle/>
          <a:p>
            <a:pPr algn="ctr" eaLnBrk="1" hangingPunct="1"/>
            <a:r>
              <a:rPr lang="en-US" sz="4900" b="1" dirty="0" smtClean="0">
                <a:solidFill>
                  <a:schemeClr val="accent4">
                    <a:lumMod val="60000"/>
                    <a:lumOff val="40000"/>
                  </a:schemeClr>
                </a:solidFill>
              </a:rPr>
              <a:t>Tsunami</a:t>
            </a:r>
            <a:endParaRPr lang="en-US" b="1" dirty="0" smtClean="0">
              <a:solidFill>
                <a:schemeClr val="accent4">
                  <a:lumMod val="60000"/>
                  <a:lumOff val="40000"/>
                </a:schemeClr>
              </a:solidFill>
            </a:endParaRP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457200" y="274638"/>
            <a:ext cx="8229600" cy="563562"/>
          </a:xfrm>
        </p:spPr>
        <p:txBody>
          <a:bodyPr>
            <a:noAutofit/>
            <a:scene3d>
              <a:camera prst="orthographicFront"/>
              <a:lightRig rig="threePt" dir="t"/>
            </a:scene3d>
            <a:sp3d extrusionH="57150">
              <a:bevelT w="38100" h="38100"/>
            </a:sp3d>
          </a:bodyPr>
          <a:lstStyle/>
          <a:p>
            <a:pPr algn="ctr" eaLnBrk="1" hangingPunct="1"/>
            <a:r>
              <a:rPr lang="en-US" sz="4400" b="1" dirty="0" smtClean="0">
                <a:solidFill>
                  <a:schemeClr val="accent4">
                    <a:lumMod val="60000"/>
                    <a:lumOff val="40000"/>
                  </a:schemeClr>
                </a:solidFill>
              </a:rPr>
              <a:t>Tsunami Fact</a:t>
            </a:r>
          </a:p>
        </p:txBody>
      </p:sp>
      <p:sp>
        <p:nvSpPr>
          <p:cNvPr id="30723" name="Content Placeholder 2"/>
          <p:cNvSpPr>
            <a:spLocks noGrp="1"/>
          </p:cNvSpPr>
          <p:nvPr>
            <p:ph sz="half" idx="2"/>
          </p:nvPr>
        </p:nvSpPr>
        <p:spPr>
          <a:xfrm>
            <a:off x="152400" y="1219200"/>
            <a:ext cx="4343400" cy="5105400"/>
          </a:xfrm>
        </p:spPr>
        <p:txBody>
          <a:bodyPr>
            <a:noAutofit/>
            <a:scene3d>
              <a:camera prst="orthographicFront"/>
              <a:lightRig rig="threePt" dir="t"/>
            </a:scene3d>
            <a:sp3d extrusionH="57150">
              <a:bevelT w="38100" h="38100"/>
            </a:sp3d>
          </a:bodyPr>
          <a:lstStyle/>
          <a:p>
            <a:pPr eaLnBrk="1" hangingPunct="1"/>
            <a:r>
              <a:rPr lang="en-US" sz="2400" b="1" dirty="0" smtClean="0">
                <a:solidFill>
                  <a:schemeClr val="accent4">
                    <a:lumMod val="60000"/>
                    <a:lumOff val="40000"/>
                  </a:schemeClr>
                </a:solidFill>
              </a:rPr>
              <a:t>Tsunamis are caused by earthquakes, large landslides or underwater landslides</a:t>
            </a:r>
          </a:p>
          <a:p>
            <a:pPr eaLnBrk="1" hangingPunct="1"/>
            <a:endParaRPr lang="en-US" sz="2400" b="1" dirty="0" smtClean="0">
              <a:solidFill>
                <a:schemeClr val="accent4">
                  <a:lumMod val="60000"/>
                  <a:lumOff val="40000"/>
                </a:schemeClr>
              </a:solidFill>
            </a:endParaRPr>
          </a:p>
          <a:p>
            <a:pPr eaLnBrk="1" hangingPunct="1"/>
            <a:r>
              <a:rPr lang="en-US" sz="2400" b="1" dirty="0" smtClean="0">
                <a:solidFill>
                  <a:schemeClr val="accent4">
                    <a:lumMod val="60000"/>
                    <a:lumOff val="40000"/>
                  </a:schemeClr>
                </a:solidFill>
              </a:rPr>
              <a:t>There are two types of Tsunami; distant and local</a:t>
            </a:r>
          </a:p>
          <a:p>
            <a:pPr lvl="1" eaLnBrk="1" hangingPunct="1"/>
            <a:r>
              <a:rPr lang="en-US" sz="2000" b="1" dirty="0" smtClean="0">
                <a:solidFill>
                  <a:schemeClr val="accent4">
                    <a:lumMod val="60000"/>
                    <a:lumOff val="40000"/>
                  </a:schemeClr>
                </a:solidFill>
              </a:rPr>
              <a:t>This translates to escape time</a:t>
            </a:r>
          </a:p>
          <a:p>
            <a:pPr lvl="1" eaLnBrk="1" hangingPunct="1"/>
            <a:r>
              <a:rPr lang="en-US" sz="2000" b="1" dirty="0" smtClean="0">
                <a:solidFill>
                  <a:schemeClr val="accent4">
                    <a:lumMod val="60000"/>
                    <a:lumOff val="40000"/>
                  </a:schemeClr>
                </a:solidFill>
              </a:rPr>
              <a:t>For a distant tsunami, you do not need to evacuate if you are not located above the Evacuation Zone</a:t>
            </a:r>
          </a:p>
          <a:p>
            <a:pPr eaLnBrk="1" hangingPunct="1"/>
            <a:r>
              <a:rPr lang="en-US" sz="2400" b="1" dirty="0" smtClean="0">
                <a:solidFill>
                  <a:schemeClr val="accent4">
                    <a:lumMod val="60000"/>
                    <a:lumOff val="40000"/>
                  </a:schemeClr>
                </a:solidFill>
              </a:rPr>
              <a:t>Tsunami is not a single wave but a series of 5 – 7 waves</a:t>
            </a:r>
          </a:p>
        </p:txBody>
      </p:sp>
      <p:sp>
        <p:nvSpPr>
          <p:cNvPr id="30724" name="Content Placeholder 7"/>
          <p:cNvSpPr>
            <a:spLocks noGrp="1"/>
          </p:cNvSpPr>
          <p:nvPr>
            <p:ph sz="quarter" idx="4"/>
          </p:nvPr>
        </p:nvSpPr>
        <p:spPr>
          <a:xfrm>
            <a:off x="4572000" y="4343400"/>
            <a:ext cx="4343400" cy="2209800"/>
          </a:xfrm>
        </p:spPr>
        <p:txBody>
          <a:bodyPr>
            <a:normAutofit/>
            <a:scene3d>
              <a:camera prst="orthographicFront"/>
              <a:lightRig rig="threePt" dir="t"/>
            </a:scene3d>
            <a:sp3d extrusionH="57150">
              <a:bevelT w="38100" h="38100"/>
            </a:sp3d>
          </a:bodyPr>
          <a:lstStyle/>
          <a:p>
            <a:pPr eaLnBrk="1" hangingPunct="1"/>
            <a:r>
              <a:rPr lang="en-US" sz="2400" b="1" dirty="0" smtClean="0">
                <a:solidFill>
                  <a:schemeClr val="accent4">
                    <a:lumMod val="60000"/>
                    <a:lumOff val="40000"/>
                  </a:schemeClr>
                </a:solidFill>
              </a:rPr>
              <a:t>The first wave is usually not the largest</a:t>
            </a:r>
          </a:p>
          <a:p>
            <a:pPr eaLnBrk="1" hangingPunct="1"/>
            <a:endParaRPr lang="en-US" sz="2400" b="1" dirty="0" smtClean="0">
              <a:solidFill>
                <a:schemeClr val="accent4">
                  <a:lumMod val="60000"/>
                  <a:lumOff val="40000"/>
                </a:schemeClr>
              </a:solidFill>
            </a:endParaRPr>
          </a:p>
          <a:p>
            <a:pPr eaLnBrk="1" hangingPunct="1"/>
            <a:r>
              <a:rPr lang="en-US" sz="2400" b="1" dirty="0" smtClean="0">
                <a:solidFill>
                  <a:schemeClr val="accent4">
                    <a:lumMod val="60000"/>
                    <a:lumOff val="40000"/>
                  </a:schemeClr>
                </a:solidFill>
              </a:rPr>
              <a:t>The most dangerous place to be is at the beach or near lagoons</a:t>
            </a:r>
          </a:p>
          <a:p>
            <a:pPr eaLnBrk="1" hangingPunct="1"/>
            <a:endParaRPr lang="en-US" sz="2400" b="1" dirty="0" smtClean="0">
              <a:solidFill>
                <a:srgbClr val="FFFF00"/>
              </a:solidFill>
            </a:endParaRPr>
          </a:p>
        </p:txBody>
      </p:sp>
      <p:sp>
        <p:nvSpPr>
          <p:cNvPr id="30725" name="Slide Number Placeholder 3"/>
          <p:cNvSpPr>
            <a:spLocks noGrp="1"/>
          </p:cNvSpPr>
          <p:nvPr>
            <p:ph type="sldNum" sz="quarter" idx="12"/>
          </p:nvPr>
        </p:nvSpPr>
        <p:spPr>
          <a:noFill/>
        </p:spPr>
        <p:txBody>
          <a:bodyPr/>
          <a:lstStyle/>
          <a:p>
            <a:fld id="{A4D43C2B-DB90-4D0C-A9EF-6E47300FCA21}" type="slidenum">
              <a:rPr lang="en-US" smtClean="0"/>
              <a:pPr/>
              <a:t>23</a:t>
            </a:fld>
            <a:endParaRPr lang="en-US" smtClean="0"/>
          </a:p>
        </p:txBody>
      </p:sp>
      <p:pic>
        <p:nvPicPr>
          <p:cNvPr id="30726" name="Picture 4" descr="tsunami-formation.gif"/>
          <p:cNvPicPr>
            <a:picLocks noChangeAspect="1"/>
          </p:cNvPicPr>
          <p:nvPr/>
        </p:nvPicPr>
        <p:blipFill>
          <a:blip r:embed="rId3" cstate="email"/>
          <a:srcRect/>
          <a:stretch>
            <a:fillRect/>
          </a:stretch>
        </p:blipFill>
        <p:spPr bwMode="auto">
          <a:xfrm>
            <a:off x="4572000" y="1066800"/>
            <a:ext cx="4191000" cy="3152775"/>
          </a:xfrm>
          <a:prstGeom prst="rect">
            <a:avLst/>
          </a:prstGeom>
          <a:noFill/>
          <a:ln w="9525">
            <a:noFill/>
            <a:miter lim="800000"/>
            <a:headEnd/>
            <a:tailEnd/>
          </a:ln>
        </p:spPr>
      </p:pic>
      <p:pic>
        <p:nvPicPr>
          <p:cNvPr id="7" name="Picture 6"/>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flipH="1">
            <a:off x="7772400" y="0"/>
            <a:ext cx="1676400" cy="1447800"/>
          </a:xfrm>
          <a:prstGeom prst="rect">
            <a:avLst/>
          </a:prstGeom>
        </p:spPr>
      </p:pic>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1143000" y="381000"/>
            <a:ext cx="6742113" cy="498475"/>
          </a:xfrm>
        </p:spPr>
        <p:txBody>
          <a:bodyPr>
            <a:noAutofit/>
            <a:scene3d>
              <a:camera prst="orthographicFront"/>
              <a:lightRig rig="threePt" dir="t"/>
            </a:scene3d>
            <a:sp3d extrusionH="57150">
              <a:bevelT w="38100" h="38100"/>
            </a:sp3d>
          </a:bodyPr>
          <a:lstStyle/>
          <a:p>
            <a:pPr algn="ctr" eaLnBrk="1" hangingPunct="1"/>
            <a:r>
              <a:rPr lang="en-US" sz="4800" b="1" dirty="0" smtClean="0">
                <a:solidFill>
                  <a:srgbClr val="FFFF00"/>
                </a:solidFill>
              </a:rPr>
              <a:t>  </a:t>
            </a:r>
            <a:r>
              <a:rPr lang="en-US" sz="4400" b="1" dirty="0" smtClean="0">
                <a:solidFill>
                  <a:schemeClr val="accent4">
                    <a:lumMod val="60000"/>
                    <a:lumOff val="40000"/>
                  </a:schemeClr>
                </a:solidFill>
              </a:rPr>
              <a:t>Tsunami Notifications</a:t>
            </a:r>
            <a:endParaRPr lang="en-US" sz="4800" b="1" dirty="0" smtClean="0">
              <a:solidFill>
                <a:schemeClr val="accent4">
                  <a:lumMod val="60000"/>
                  <a:lumOff val="40000"/>
                </a:schemeClr>
              </a:solidFill>
            </a:endParaRPr>
          </a:p>
        </p:txBody>
      </p:sp>
      <p:sp>
        <p:nvSpPr>
          <p:cNvPr id="29699" name="Content Placeholder 2"/>
          <p:cNvSpPr>
            <a:spLocks noGrp="1"/>
          </p:cNvSpPr>
          <p:nvPr>
            <p:ph idx="1"/>
          </p:nvPr>
        </p:nvSpPr>
        <p:spPr>
          <a:xfrm>
            <a:off x="304800" y="1371600"/>
            <a:ext cx="8532813" cy="4813300"/>
          </a:xfrm>
        </p:spPr>
        <p:txBody>
          <a:bodyPr>
            <a:normAutofit lnSpcReduction="10000"/>
            <a:scene3d>
              <a:camera prst="orthographicFront"/>
              <a:lightRig rig="threePt" dir="t"/>
            </a:scene3d>
            <a:sp3d extrusionH="57150">
              <a:bevelT w="38100" h="38100"/>
            </a:sp3d>
          </a:bodyPr>
          <a:lstStyle/>
          <a:p>
            <a:pPr eaLnBrk="1" hangingPunct="1"/>
            <a:r>
              <a:rPr lang="en-US" sz="2800" b="1" u="sng" dirty="0" smtClean="0">
                <a:solidFill>
                  <a:schemeClr val="accent4">
                    <a:lumMod val="60000"/>
                    <a:lumOff val="40000"/>
                  </a:schemeClr>
                </a:solidFill>
              </a:rPr>
              <a:t>Tsunami Advisory</a:t>
            </a:r>
          </a:p>
          <a:p>
            <a:pPr lvl="1" eaLnBrk="1" hangingPunct="1">
              <a:buFont typeface="Arial" charset="0"/>
              <a:buChar char="•"/>
            </a:pPr>
            <a:r>
              <a:rPr lang="en-US" sz="2800" b="1" dirty="0" smtClean="0">
                <a:solidFill>
                  <a:schemeClr val="accent4">
                    <a:lumMod val="60000"/>
                    <a:lumOff val="40000"/>
                  </a:schemeClr>
                </a:solidFill>
              </a:rPr>
              <a:t>A seismic event has occurred that could cause a tsunami</a:t>
            </a:r>
          </a:p>
          <a:p>
            <a:pPr lvl="1" eaLnBrk="1" hangingPunct="1">
              <a:buFont typeface="Arial" charset="0"/>
              <a:buChar char="•"/>
            </a:pPr>
            <a:endParaRPr lang="en-US" sz="2800" b="1" u="sng" dirty="0" smtClean="0">
              <a:solidFill>
                <a:schemeClr val="accent4">
                  <a:lumMod val="60000"/>
                  <a:lumOff val="40000"/>
                </a:schemeClr>
              </a:solidFill>
            </a:endParaRPr>
          </a:p>
          <a:p>
            <a:pPr eaLnBrk="1" hangingPunct="1"/>
            <a:r>
              <a:rPr lang="en-US" sz="2800" b="1" u="sng" dirty="0" smtClean="0">
                <a:solidFill>
                  <a:schemeClr val="accent4">
                    <a:lumMod val="60000"/>
                    <a:lumOff val="40000"/>
                  </a:schemeClr>
                </a:solidFill>
              </a:rPr>
              <a:t>Tsunami Watch</a:t>
            </a:r>
          </a:p>
          <a:p>
            <a:pPr lvl="1" eaLnBrk="1" hangingPunct="1">
              <a:buFont typeface="Arial" charset="0"/>
              <a:buChar char="•"/>
            </a:pPr>
            <a:r>
              <a:rPr lang="en-US" sz="2800" b="1" dirty="0" smtClean="0">
                <a:solidFill>
                  <a:schemeClr val="accent4">
                    <a:lumMod val="60000"/>
                    <a:lumOff val="40000"/>
                  </a:schemeClr>
                </a:solidFill>
              </a:rPr>
              <a:t>Based on seismic information without confirmation that a destructive tsunami is underway</a:t>
            </a:r>
          </a:p>
          <a:p>
            <a:pPr lvl="1" eaLnBrk="1" hangingPunct="1">
              <a:buFont typeface="Arial" charset="0"/>
              <a:buChar char="•"/>
            </a:pPr>
            <a:endParaRPr lang="en-US" sz="2800" b="1" u="sng" dirty="0" smtClean="0">
              <a:solidFill>
                <a:schemeClr val="accent4">
                  <a:lumMod val="60000"/>
                  <a:lumOff val="40000"/>
                </a:schemeClr>
              </a:solidFill>
            </a:endParaRPr>
          </a:p>
          <a:p>
            <a:pPr eaLnBrk="1" hangingPunct="1"/>
            <a:r>
              <a:rPr lang="en-US" sz="2800" b="1" u="sng" dirty="0" smtClean="0">
                <a:solidFill>
                  <a:schemeClr val="accent4">
                    <a:lumMod val="60000"/>
                    <a:lumOff val="40000"/>
                  </a:schemeClr>
                </a:solidFill>
              </a:rPr>
              <a:t>Tsunami Warning</a:t>
            </a:r>
          </a:p>
          <a:p>
            <a:pPr lvl="1" eaLnBrk="1" hangingPunct="1">
              <a:buFont typeface="Arial" pitchFamily="34" charset="0"/>
              <a:buChar char="•"/>
            </a:pPr>
            <a:r>
              <a:rPr lang="en-US" sz="2800" b="1" dirty="0" smtClean="0">
                <a:solidFill>
                  <a:schemeClr val="accent4">
                    <a:lumMod val="60000"/>
                    <a:lumOff val="40000"/>
                  </a:schemeClr>
                </a:solidFill>
              </a:rPr>
              <a:t>Imminent threat of a tsunami </a:t>
            </a:r>
            <a:endParaRPr lang="en-US" sz="2800" b="1" u="sng" dirty="0" smtClean="0">
              <a:solidFill>
                <a:schemeClr val="accent4">
                  <a:lumMod val="60000"/>
                  <a:lumOff val="40000"/>
                </a:schemeClr>
              </a:solidFill>
            </a:endParaRPr>
          </a:p>
          <a:p>
            <a:pPr eaLnBrk="1" hangingPunct="1"/>
            <a:endParaRPr lang="en-US" sz="2400" b="1" u="sng" dirty="0" smtClean="0">
              <a:solidFill>
                <a:srgbClr val="FFFF00"/>
              </a:solidFill>
            </a:endParaRPr>
          </a:p>
          <a:p>
            <a:pPr eaLnBrk="1" hangingPunct="1"/>
            <a:endParaRPr lang="en-US" sz="2400" b="1" dirty="0" smtClean="0">
              <a:solidFill>
                <a:srgbClr val="FFFF00"/>
              </a:solidFill>
            </a:endParaRPr>
          </a:p>
        </p:txBody>
      </p:sp>
      <p:sp>
        <p:nvSpPr>
          <p:cNvPr id="29700" name="Slide Number Placeholder 3"/>
          <p:cNvSpPr>
            <a:spLocks noGrp="1"/>
          </p:cNvSpPr>
          <p:nvPr>
            <p:ph type="sldNum" sz="quarter" idx="12"/>
          </p:nvPr>
        </p:nvSpPr>
        <p:spPr>
          <a:xfrm>
            <a:off x="3124200" y="6245225"/>
            <a:ext cx="2895600" cy="476250"/>
          </a:xfrm>
          <a:noFill/>
        </p:spPr>
        <p:txBody>
          <a:bodyPr/>
          <a:lstStyle/>
          <a:p>
            <a:pPr algn="ctr"/>
            <a:fld id="{D868B78B-DCFB-4199-8F12-5937D472B56D}" type="slidenum">
              <a:rPr lang="en-US" smtClean="0"/>
              <a:pPr algn="ctr"/>
              <a:t>24</a:t>
            </a:fld>
            <a:endParaRPr lang="en-US" smtClean="0"/>
          </a:p>
        </p:txBody>
      </p:sp>
      <p:pic>
        <p:nvPicPr>
          <p:cNvPr id="5" name="Picture 4"/>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flipH="1">
            <a:off x="7696200" y="5410200"/>
            <a:ext cx="1676400" cy="1447800"/>
          </a:xfrm>
          <a:prstGeom prst="rect">
            <a:avLst/>
          </a:prstGeom>
        </p:spPr>
      </p:pic>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3"/>
          <p:cNvPicPr>
            <a:picLocks noGrp="1" noChangeAspect="1" noChangeArrowheads="1"/>
          </p:cNvPicPr>
          <p:nvPr>
            <p:ph sz="half" idx="1"/>
          </p:nvPr>
        </p:nvPicPr>
        <p:blipFill>
          <a:blip r:embed="rId3" cstate="email"/>
          <a:srcRect/>
          <a:stretch>
            <a:fillRect/>
          </a:stretch>
        </p:blipFill>
        <p:spPr>
          <a:xfrm>
            <a:off x="523875" y="1677988"/>
            <a:ext cx="7924800" cy="4298950"/>
          </a:xfrm>
        </p:spPr>
      </p:pic>
      <p:pic>
        <p:nvPicPr>
          <p:cNvPr id="32771" name="Picture 5" descr="NOAA-4"/>
          <p:cNvPicPr>
            <a:picLocks noChangeAspect="1" noChangeArrowheads="1"/>
          </p:cNvPicPr>
          <p:nvPr/>
        </p:nvPicPr>
        <p:blipFill>
          <a:blip r:embed="rId4" cstate="email"/>
          <a:srcRect/>
          <a:stretch>
            <a:fillRect/>
          </a:stretch>
        </p:blipFill>
        <p:spPr bwMode="auto">
          <a:xfrm>
            <a:off x="152400" y="6096000"/>
            <a:ext cx="622300" cy="625475"/>
          </a:xfrm>
          <a:prstGeom prst="rect">
            <a:avLst/>
          </a:prstGeom>
          <a:noFill/>
          <a:ln w="9525">
            <a:noFill/>
            <a:miter lim="800000"/>
            <a:headEnd/>
            <a:tailEnd/>
          </a:ln>
        </p:spPr>
      </p:pic>
      <p:sp>
        <p:nvSpPr>
          <p:cNvPr id="207878" name="Rectangle 6"/>
          <p:cNvSpPr>
            <a:spLocks noChangeArrowheads="1"/>
          </p:cNvSpPr>
          <p:nvPr/>
        </p:nvSpPr>
        <p:spPr bwMode="auto">
          <a:xfrm>
            <a:off x="1295400" y="304800"/>
            <a:ext cx="6624637" cy="1323439"/>
          </a:xfrm>
          <a:prstGeom prst="rect">
            <a:avLst/>
          </a:prstGeom>
          <a:noFill/>
          <a:ln>
            <a:noFill/>
          </a:ln>
          <a:effectLst/>
          <a:extLst>
            <a:ext uri="{909E8E84-426E-40DD-AFC4-6F175D3DCCD1}"/>
            <a:ext uri="{91240B29-F687-4F45-9708-019B960494DF}"/>
            <a:ext uri="{AF507438-7753-43E0-B8FC-AC1667EBCBE1}"/>
          </a:extLst>
        </p:spPr>
        <p:txBody>
          <a:bodyPr wrap="square">
            <a:spAutoFit/>
            <a:scene3d>
              <a:camera prst="orthographicFront"/>
              <a:lightRig rig="threePt" dir="t"/>
            </a:scene3d>
            <a:sp3d extrusionH="57150">
              <a:bevelT w="38100" h="38100"/>
            </a:sp3d>
          </a:bodyPr>
          <a:lstStyle/>
          <a:p>
            <a:pPr algn="ctr">
              <a:defRPr/>
            </a:pPr>
            <a:r>
              <a:rPr lang="en-US" sz="4000" b="1" dirty="0">
                <a:solidFill>
                  <a:srgbClr val="FFC000"/>
                </a:solidFill>
                <a:effectLst>
                  <a:outerShdw blurRad="38100" dist="38100" dir="2700000" algn="tl">
                    <a:srgbClr val="C0C0C0"/>
                  </a:outerShdw>
                </a:effectLst>
              </a:rPr>
              <a:t>Local Tsunami Threat:</a:t>
            </a:r>
            <a:br>
              <a:rPr lang="en-US" sz="4000" b="1" dirty="0">
                <a:solidFill>
                  <a:srgbClr val="FFC000"/>
                </a:solidFill>
                <a:effectLst>
                  <a:outerShdw blurRad="38100" dist="38100" dir="2700000" algn="tl">
                    <a:srgbClr val="C0C0C0"/>
                  </a:outerShdw>
                </a:effectLst>
              </a:rPr>
            </a:br>
            <a:r>
              <a:rPr lang="en-US" sz="4000" b="1" dirty="0">
                <a:solidFill>
                  <a:srgbClr val="FFC000"/>
                </a:solidFill>
                <a:effectLst>
                  <a:outerShdw blurRad="38100" dist="38100" dir="2700000" algn="tl">
                    <a:srgbClr val="C0C0C0"/>
                  </a:outerShdw>
                </a:effectLst>
              </a:rPr>
              <a:t>30 minutes to Waikiki, Oahu</a:t>
            </a:r>
          </a:p>
        </p:txBody>
      </p:sp>
      <p:pic>
        <p:nvPicPr>
          <p:cNvPr id="5" name="Picture 4"/>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flipH="1">
            <a:off x="7696200" y="5410200"/>
            <a:ext cx="1676400" cy="1447800"/>
          </a:xfrm>
          <a:prstGeom prst="rect">
            <a:avLst/>
          </a:prstGeom>
        </p:spPr>
      </p:pic>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a:xfrm>
            <a:off x="457200" y="304800"/>
            <a:ext cx="8686800" cy="609600"/>
          </a:xfrm>
        </p:spPr>
        <p:txBody>
          <a:bodyPr>
            <a:noAutofit/>
            <a:scene3d>
              <a:camera prst="orthographicFront"/>
              <a:lightRig rig="threePt" dir="t"/>
            </a:scene3d>
            <a:sp3d extrusionH="57150">
              <a:bevelT w="38100" h="38100"/>
            </a:sp3d>
          </a:bodyPr>
          <a:lstStyle/>
          <a:p>
            <a:pPr algn="ctr" eaLnBrk="1" hangingPunct="1"/>
            <a:r>
              <a:rPr lang="en-US" sz="4400" b="1" dirty="0" smtClean="0">
                <a:solidFill>
                  <a:schemeClr val="accent4">
                    <a:lumMod val="60000"/>
                    <a:lumOff val="40000"/>
                  </a:schemeClr>
                </a:solidFill>
              </a:rPr>
              <a:t>Evacuation Zones</a:t>
            </a:r>
            <a:endParaRPr lang="en-US" sz="4400" dirty="0" smtClean="0">
              <a:solidFill>
                <a:schemeClr val="accent4">
                  <a:lumMod val="60000"/>
                  <a:lumOff val="40000"/>
                </a:schemeClr>
              </a:solidFill>
            </a:endParaRPr>
          </a:p>
        </p:txBody>
      </p:sp>
      <p:sp>
        <p:nvSpPr>
          <p:cNvPr id="33795" name="Text Placeholder 3"/>
          <p:cNvSpPr>
            <a:spLocks noGrp="1"/>
          </p:cNvSpPr>
          <p:nvPr>
            <p:ph type="body" sz="half" idx="2"/>
          </p:nvPr>
        </p:nvSpPr>
        <p:spPr>
          <a:xfrm>
            <a:off x="228600" y="1143000"/>
            <a:ext cx="4229100" cy="5486400"/>
          </a:xfrm>
        </p:spPr>
        <p:txBody>
          <a:bodyPr>
            <a:scene3d>
              <a:camera prst="orthographicFront"/>
              <a:lightRig rig="threePt" dir="t"/>
            </a:scene3d>
            <a:sp3d extrusionH="57150">
              <a:bevelT w="38100" h="38100"/>
            </a:sp3d>
          </a:bodyPr>
          <a:lstStyle/>
          <a:p>
            <a:pPr eaLnBrk="1" hangingPunct="1"/>
            <a:r>
              <a:rPr lang="en-US" sz="2800" b="1" dirty="0" smtClean="0">
                <a:solidFill>
                  <a:schemeClr val="accent4">
                    <a:lumMod val="60000"/>
                    <a:lumOff val="40000"/>
                  </a:schemeClr>
                </a:solidFill>
                <a:cs typeface="Arial" charset="0"/>
              </a:rPr>
              <a:t>Do you live in an Evacuation Zone?</a:t>
            </a:r>
          </a:p>
          <a:p>
            <a:pPr eaLnBrk="1" hangingPunct="1"/>
            <a:endParaRPr lang="en-US" sz="2800" b="1" dirty="0" smtClean="0">
              <a:solidFill>
                <a:schemeClr val="accent4">
                  <a:lumMod val="60000"/>
                  <a:lumOff val="40000"/>
                </a:schemeClr>
              </a:solidFill>
              <a:cs typeface="Arial" charset="0"/>
            </a:endParaRPr>
          </a:p>
          <a:p>
            <a:pPr eaLnBrk="1" hangingPunct="1"/>
            <a:r>
              <a:rPr lang="en-US" sz="2400" b="1" dirty="0" smtClean="0">
                <a:solidFill>
                  <a:schemeClr val="accent4">
                    <a:lumMod val="60000"/>
                    <a:lumOff val="40000"/>
                  </a:schemeClr>
                </a:solidFill>
                <a:cs typeface="Arial" charset="0"/>
              </a:rPr>
              <a:t>To view Tsunami Evacuation Zone Maps </a:t>
            </a:r>
          </a:p>
          <a:p>
            <a:pPr lvl="1" eaLnBrk="1" hangingPunct="1"/>
            <a:r>
              <a:rPr lang="en-US" sz="2000" b="1" dirty="0" smtClean="0">
                <a:solidFill>
                  <a:schemeClr val="accent4">
                    <a:lumMod val="60000"/>
                    <a:lumOff val="40000"/>
                  </a:schemeClr>
                </a:solidFill>
                <a:cs typeface="Arial" charset="0"/>
              </a:rPr>
              <a:t>Look in your NEW (2012)</a:t>
            </a:r>
            <a:r>
              <a:rPr lang="en-US" b="1" dirty="0" smtClean="0">
                <a:solidFill>
                  <a:schemeClr val="accent4">
                    <a:lumMod val="60000"/>
                    <a:lumOff val="40000"/>
                  </a:schemeClr>
                </a:solidFill>
                <a:cs typeface="Arial" charset="0"/>
              </a:rPr>
              <a:t>telephone </a:t>
            </a:r>
            <a:r>
              <a:rPr lang="en-US" sz="2000" b="1" dirty="0" smtClean="0">
                <a:solidFill>
                  <a:schemeClr val="accent4">
                    <a:lumMod val="60000"/>
                    <a:lumOff val="40000"/>
                  </a:schemeClr>
                </a:solidFill>
                <a:cs typeface="Arial" charset="0"/>
              </a:rPr>
              <a:t>book  or go to: </a:t>
            </a:r>
            <a:r>
              <a:rPr lang="en-US" sz="2000" b="1" dirty="0" smtClean="0">
                <a:solidFill>
                  <a:schemeClr val="accent4">
                    <a:lumMod val="60000"/>
                    <a:lumOff val="40000"/>
                  </a:schemeClr>
                </a:solidFill>
                <a:cs typeface="Arial" charset="0"/>
                <a:hlinkClick r:id="rId3"/>
              </a:rPr>
              <a:t>http://www.scd.hawaii.gov/</a:t>
            </a:r>
            <a:r>
              <a:rPr lang="en-US" sz="2000" b="1" dirty="0" smtClean="0">
                <a:solidFill>
                  <a:schemeClr val="accent4">
                    <a:lumMod val="60000"/>
                    <a:lumOff val="40000"/>
                  </a:schemeClr>
                </a:solidFill>
                <a:cs typeface="Arial" charset="0"/>
              </a:rPr>
              <a:t> </a:t>
            </a:r>
          </a:p>
          <a:p>
            <a:pPr eaLnBrk="1" hangingPunct="1">
              <a:buFontTx/>
              <a:buNone/>
            </a:pPr>
            <a:endParaRPr lang="en-US" sz="2400" b="1" dirty="0" smtClean="0">
              <a:cs typeface="Arial" charset="0"/>
            </a:endParaRPr>
          </a:p>
          <a:p>
            <a:pPr eaLnBrk="1" hangingPunct="1"/>
            <a:r>
              <a:rPr lang="en-US" sz="2400" b="1" dirty="0" smtClean="0">
                <a:solidFill>
                  <a:schemeClr val="accent4">
                    <a:lumMod val="60000"/>
                    <a:lumOff val="40000"/>
                  </a:schemeClr>
                </a:solidFill>
                <a:cs typeface="Arial" charset="0"/>
              </a:rPr>
              <a:t>You must know before you hear the sirens whether or not you need to evacuate.</a:t>
            </a:r>
          </a:p>
          <a:p>
            <a:pPr eaLnBrk="1" hangingPunct="1">
              <a:buFontTx/>
              <a:buNone/>
            </a:pPr>
            <a:endParaRPr lang="en-US" sz="2400" dirty="0" smtClean="0"/>
          </a:p>
          <a:p>
            <a:pPr eaLnBrk="1" hangingPunct="1"/>
            <a:endParaRPr lang="en-US" sz="2400" dirty="0" smtClean="0"/>
          </a:p>
        </p:txBody>
      </p:sp>
      <p:pic>
        <p:nvPicPr>
          <p:cNvPr id="33796" name="Picture 8" descr="pearl harbor inundation areas.jpg"/>
          <p:cNvPicPr>
            <a:picLocks noGrp="1" noChangeAspect="1"/>
          </p:cNvPicPr>
          <p:nvPr>
            <p:ph sz="half" idx="1"/>
          </p:nvPr>
        </p:nvPicPr>
        <p:blipFill>
          <a:blip r:embed="rId4" cstate="email"/>
          <a:srcRect/>
          <a:stretch>
            <a:fillRect/>
          </a:stretch>
        </p:blipFill>
        <p:spPr>
          <a:xfrm>
            <a:off x="4343400" y="1371600"/>
            <a:ext cx="4533900" cy="3513138"/>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5" name="Picture 4"/>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flipH="1">
            <a:off x="7696200" y="5410200"/>
            <a:ext cx="1676400" cy="1447800"/>
          </a:xfrm>
          <a:prstGeom prst="rect">
            <a:avLst/>
          </a:prstGeom>
        </p:spPr>
      </p:pic>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5"/>
          <p:cNvPicPr>
            <a:picLocks noChangeAspect="1" noChangeArrowheads="1"/>
          </p:cNvPicPr>
          <p:nvPr/>
        </p:nvPicPr>
        <p:blipFill>
          <a:blip r:embed="rId3" cstate="print"/>
          <a:srcRect b="4051"/>
          <a:stretch>
            <a:fillRect/>
          </a:stretch>
        </p:blipFill>
        <p:spPr bwMode="auto">
          <a:xfrm>
            <a:off x="0" y="0"/>
            <a:ext cx="9144000" cy="6172200"/>
          </a:xfrm>
          <a:prstGeom prst="rect">
            <a:avLst/>
          </a:prstGeom>
          <a:noFill/>
          <a:ln w="9525">
            <a:noFill/>
            <a:miter lim="800000"/>
            <a:headEnd/>
            <a:tailEnd/>
          </a:ln>
        </p:spPr>
      </p:pic>
      <p:grpSp>
        <p:nvGrpSpPr>
          <p:cNvPr id="2" name="Group 11"/>
          <p:cNvGrpSpPr>
            <a:grpSpLocks/>
          </p:cNvGrpSpPr>
          <p:nvPr/>
        </p:nvGrpSpPr>
        <p:grpSpPr bwMode="auto">
          <a:xfrm>
            <a:off x="-76200" y="3733800"/>
            <a:ext cx="1157288" cy="1997075"/>
            <a:chOff x="-76200" y="3733800"/>
            <a:chExt cx="1157689" cy="1997571"/>
          </a:xfrm>
        </p:grpSpPr>
        <p:pic>
          <p:nvPicPr>
            <p:cNvPr id="10245" name="Picture 8"/>
            <p:cNvPicPr>
              <a:picLocks noChangeAspect="1" noChangeArrowheads="1"/>
            </p:cNvPicPr>
            <p:nvPr/>
          </p:nvPicPr>
          <p:blipFill>
            <a:blip r:embed="rId4" cstate="print"/>
            <a:srcRect/>
            <a:stretch>
              <a:fillRect/>
            </a:stretch>
          </p:blipFill>
          <p:spPr bwMode="auto">
            <a:xfrm>
              <a:off x="228600" y="4114800"/>
              <a:ext cx="200025" cy="1524000"/>
            </a:xfrm>
            <a:prstGeom prst="rect">
              <a:avLst/>
            </a:prstGeom>
            <a:noFill/>
            <a:ln w="9525">
              <a:noFill/>
              <a:miter lim="800000"/>
              <a:headEnd/>
              <a:tailEnd/>
            </a:ln>
          </p:spPr>
        </p:pic>
        <p:sp>
          <p:nvSpPr>
            <p:cNvPr id="10246" name="TextBox 9"/>
            <p:cNvSpPr txBox="1">
              <a:spLocks noChangeArrowheads="1"/>
            </p:cNvSpPr>
            <p:nvPr/>
          </p:nvSpPr>
          <p:spPr bwMode="auto">
            <a:xfrm>
              <a:off x="371475" y="4038600"/>
              <a:ext cx="441146" cy="1692771"/>
            </a:xfrm>
            <a:prstGeom prst="rect">
              <a:avLst/>
            </a:prstGeom>
            <a:noFill/>
            <a:ln w="9525">
              <a:noFill/>
              <a:miter lim="800000"/>
              <a:headEnd/>
              <a:tailEnd/>
            </a:ln>
          </p:spPr>
          <p:txBody>
            <a:bodyPr wrap="none">
              <a:spAutoFit/>
            </a:bodyPr>
            <a:lstStyle/>
            <a:p>
              <a:r>
                <a:rPr lang="en-US" sz="800" b="1">
                  <a:latin typeface="Calibri" pitchFamily="34" charset="0"/>
                </a:rPr>
                <a:t>&gt;=240</a:t>
              </a:r>
            </a:p>
            <a:p>
              <a:r>
                <a:rPr lang="en-US" sz="800" b="1">
                  <a:latin typeface="Calibri" pitchFamily="34" charset="0"/>
                </a:rPr>
                <a:t>220</a:t>
              </a:r>
            </a:p>
            <a:p>
              <a:r>
                <a:rPr lang="en-US" sz="800" b="1">
                  <a:latin typeface="Calibri" pitchFamily="34" charset="0"/>
                </a:rPr>
                <a:t>200</a:t>
              </a:r>
            </a:p>
            <a:p>
              <a:r>
                <a:rPr lang="en-US" sz="800" b="1">
                  <a:latin typeface="Calibri" pitchFamily="34" charset="0"/>
                </a:rPr>
                <a:t>180</a:t>
              </a:r>
            </a:p>
            <a:p>
              <a:r>
                <a:rPr lang="en-US" sz="800" b="1">
                  <a:latin typeface="Calibri" pitchFamily="34" charset="0"/>
                </a:rPr>
                <a:t>160</a:t>
              </a:r>
            </a:p>
            <a:p>
              <a:r>
                <a:rPr lang="en-US" sz="800" b="1">
                  <a:latin typeface="Calibri" pitchFamily="34" charset="0"/>
                </a:rPr>
                <a:t>140</a:t>
              </a:r>
            </a:p>
            <a:p>
              <a:r>
                <a:rPr lang="en-US" sz="800" b="1">
                  <a:latin typeface="Calibri" pitchFamily="34" charset="0"/>
                </a:rPr>
                <a:t>120</a:t>
              </a:r>
            </a:p>
            <a:p>
              <a:r>
                <a:rPr lang="en-US" sz="800" b="1">
                  <a:latin typeface="Calibri" pitchFamily="34" charset="0"/>
                </a:rPr>
                <a:t>100</a:t>
              </a:r>
            </a:p>
            <a:p>
              <a:r>
                <a:rPr lang="en-US" sz="800" b="1">
                  <a:latin typeface="Calibri" pitchFamily="34" charset="0"/>
                </a:rPr>
                <a:t>80</a:t>
              </a:r>
            </a:p>
            <a:p>
              <a:r>
                <a:rPr lang="en-US" sz="800" b="1">
                  <a:latin typeface="Calibri" pitchFamily="34" charset="0"/>
                </a:rPr>
                <a:t>60</a:t>
              </a:r>
            </a:p>
            <a:p>
              <a:r>
                <a:rPr lang="en-US" sz="800" b="1">
                  <a:latin typeface="Calibri" pitchFamily="34" charset="0"/>
                </a:rPr>
                <a:t>40</a:t>
              </a:r>
            </a:p>
            <a:p>
              <a:r>
                <a:rPr lang="en-US" sz="800" b="1">
                  <a:latin typeface="Calibri" pitchFamily="34" charset="0"/>
                </a:rPr>
                <a:t>20</a:t>
              </a:r>
            </a:p>
            <a:p>
              <a:r>
                <a:rPr lang="en-US" sz="800" b="1">
                  <a:latin typeface="Calibri" pitchFamily="34" charset="0"/>
                </a:rPr>
                <a:t>0</a:t>
              </a:r>
            </a:p>
          </p:txBody>
        </p:sp>
        <p:sp>
          <p:nvSpPr>
            <p:cNvPr id="10247" name="TextBox 10"/>
            <p:cNvSpPr txBox="1">
              <a:spLocks noChangeArrowheads="1"/>
            </p:cNvSpPr>
            <p:nvPr/>
          </p:nvSpPr>
          <p:spPr bwMode="auto">
            <a:xfrm>
              <a:off x="-76200" y="3733800"/>
              <a:ext cx="1157689" cy="369332"/>
            </a:xfrm>
            <a:prstGeom prst="rect">
              <a:avLst/>
            </a:prstGeom>
            <a:noFill/>
            <a:ln w="9525">
              <a:noFill/>
              <a:miter lim="800000"/>
              <a:headEnd/>
              <a:tailEnd/>
            </a:ln>
          </p:spPr>
          <p:txBody>
            <a:bodyPr wrap="none">
              <a:spAutoFit/>
            </a:bodyPr>
            <a:lstStyle/>
            <a:p>
              <a:r>
                <a:rPr lang="en-US">
                  <a:latin typeface="Calibri" pitchFamily="34" charset="0"/>
                </a:rPr>
                <a:t>Amp. (cm)</a:t>
              </a:r>
            </a:p>
          </p:txBody>
        </p:sp>
      </p:grpSp>
      <p:sp>
        <p:nvSpPr>
          <p:cNvPr id="8" name="TextBox 7"/>
          <p:cNvSpPr txBox="1"/>
          <p:nvPr/>
        </p:nvSpPr>
        <p:spPr>
          <a:xfrm>
            <a:off x="5029200" y="1905000"/>
            <a:ext cx="1219200" cy="369332"/>
          </a:xfrm>
          <a:prstGeom prst="rect">
            <a:avLst/>
          </a:prstGeom>
          <a:noFill/>
        </p:spPr>
        <p:txBody>
          <a:bodyPr wrap="square" rtlCol="0">
            <a:spAutoFit/>
          </a:bodyPr>
          <a:lstStyle/>
          <a:p>
            <a:r>
              <a:rPr lang="en-US" dirty="0" smtClean="0">
                <a:solidFill>
                  <a:srgbClr val="FFC000"/>
                </a:solidFill>
              </a:rPr>
              <a:t>HAWAII</a:t>
            </a:r>
            <a:endParaRPr lang="en-US" dirty="0">
              <a:solidFill>
                <a:srgbClr val="FFC000"/>
              </a:solidFill>
            </a:endParaRPr>
          </a:p>
        </p:txBody>
      </p:sp>
      <p:cxnSp>
        <p:nvCxnSpPr>
          <p:cNvPr id="12" name="Straight Connector 11"/>
          <p:cNvCxnSpPr/>
          <p:nvPr/>
        </p:nvCxnSpPr>
        <p:spPr>
          <a:xfrm>
            <a:off x="5410200" y="2133600"/>
            <a:ext cx="2286000" cy="281940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http://tamingdata.com/wp-content/uploads/2011/03/Energy_plot20110311-1000.png"/>
          <p:cNvPicPr>
            <a:picLocks noChangeAspect="1" noChangeArrowheads="1"/>
          </p:cNvPicPr>
          <p:nvPr/>
        </p:nvPicPr>
        <p:blipFill>
          <a:blip r:embed="rId3" cstate="print"/>
          <a:srcRect/>
          <a:stretch>
            <a:fillRect/>
          </a:stretch>
        </p:blipFill>
        <p:spPr bwMode="auto">
          <a:xfrm>
            <a:off x="0" y="0"/>
            <a:ext cx="9144000" cy="6910388"/>
          </a:xfrm>
          <a:prstGeom prst="rect">
            <a:avLst/>
          </a:prstGeom>
          <a:noFill/>
          <a:ln w="9525">
            <a:noFill/>
            <a:miter lim="800000"/>
            <a:headEnd/>
            <a:tailEnd/>
          </a:ln>
        </p:spPr>
      </p:pic>
      <p:sp>
        <p:nvSpPr>
          <p:cNvPr id="3" name="TextBox 2"/>
          <p:cNvSpPr txBox="1"/>
          <p:nvPr/>
        </p:nvSpPr>
        <p:spPr>
          <a:xfrm>
            <a:off x="4419600" y="1905000"/>
            <a:ext cx="1066800" cy="369332"/>
          </a:xfrm>
          <a:prstGeom prst="rect">
            <a:avLst/>
          </a:prstGeom>
          <a:noFill/>
        </p:spPr>
        <p:txBody>
          <a:bodyPr wrap="square" rtlCol="0">
            <a:spAutoFit/>
            <a:scene3d>
              <a:camera prst="orthographicFront"/>
              <a:lightRig rig="threePt" dir="t"/>
            </a:scene3d>
            <a:sp3d extrusionH="57150">
              <a:bevelT w="38100" h="38100"/>
            </a:sp3d>
          </a:bodyPr>
          <a:lstStyle/>
          <a:p>
            <a:r>
              <a:rPr lang="en-US" dirty="0" smtClean="0"/>
              <a:t>HAWAII</a:t>
            </a:r>
            <a:endParaRPr lang="en-US" dirty="0"/>
          </a:p>
        </p:txBody>
      </p:sp>
      <p:cxnSp>
        <p:nvCxnSpPr>
          <p:cNvPr id="5" name="Straight Connector 4"/>
          <p:cNvCxnSpPr/>
          <p:nvPr/>
        </p:nvCxnSpPr>
        <p:spPr>
          <a:xfrm>
            <a:off x="1905000" y="1600200"/>
            <a:ext cx="2667000" cy="53340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1447800" y="228600"/>
            <a:ext cx="6018213" cy="498475"/>
          </a:xfrm>
        </p:spPr>
        <p:txBody>
          <a:bodyPr>
            <a:noAutofit/>
            <a:scene3d>
              <a:camera prst="orthographicFront"/>
              <a:lightRig rig="threePt" dir="t"/>
            </a:scene3d>
            <a:sp3d extrusionH="57150">
              <a:bevelT w="38100" h="38100"/>
            </a:sp3d>
          </a:bodyPr>
          <a:lstStyle/>
          <a:p>
            <a:pPr algn="ctr" eaLnBrk="1" hangingPunct="1"/>
            <a:r>
              <a:rPr lang="en-US" b="1" dirty="0" smtClean="0">
                <a:solidFill>
                  <a:schemeClr val="accent4">
                    <a:lumMod val="60000"/>
                    <a:lumOff val="40000"/>
                  </a:schemeClr>
                </a:solidFill>
              </a:rPr>
              <a:t>Tsunami Actions</a:t>
            </a:r>
          </a:p>
        </p:txBody>
      </p:sp>
      <p:sp>
        <p:nvSpPr>
          <p:cNvPr id="35843" name="Text Placeholder 2"/>
          <p:cNvSpPr>
            <a:spLocks noGrp="1"/>
          </p:cNvSpPr>
          <p:nvPr>
            <p:ph type="body" idx="1"/>
          </p:nvPr>
        </p:nvSpPr>
        <p:spPr>
          <a:xfrm>
            <a:off x="381000" y="1371600"/>
            <a:ext cx="4040188" cy="331788"/>
          </a:xfrm>
        </p:spPr>
        <p:txBody>
          <a:bodyPr>
            <a:scene3d>
              <a:camera prst="orthographicFront"/>
              <a:lightRig rig="threePt" dir="t"/>
            </a:scene3d>
            <a:sp3d extrusionH="57150">
              <a:bevelT w="38100" h="38100"/>
            </a:sp3d>
          </a:bodyPr>
          <a:lstStyle/>
          <a:p>
            <a:pPr algn="ctr" eaLnBrk="1" hangingPunct="1"/>
            <a:r>
              <a:rPr lang="en-US" sz="2800" dirty="0" smtClean="0">
                <a:solidFill>
                  <a:schemeClr val="accent4">
                    <a:lumMod val="60000"/>
                    <a:lumOff val="40000"/>
                  </a:schemeClr>
                </a:solidFill>
              </a:rPr>
              <a:t>Get to High Ground</a:t>
            </a:r>
          </a:p>
        </p:txBody>
      </p:sp>
      <p:sp>
        <p:nvSpPr>
          <p:cNvPr id="35844" name="Text Placeholder 4"/>
          <p:cNvSpPr>
            <a:spLocks noGrp="1"/>
          </p:cNvSpPr>
          <p:nvPr>
            <p:ph type="body" sz="quarter" idx="3"/>
          </p:nvPr>
        </p:nvSpPr>
        <p:spPr>
          <a:xfrm>
            <a:off x="4576763" y="1371600"/>
            <a:ext cx="4338637" cy="379413"/>
          </a:xfrm>
        </p:spPr>
        <p:txBody>
          <a:bodyPr>
            <a:scene3d>
              <a:camera prst="orthographicFront"/>
              <a:lightRig rig="threePt" dir="t"/>
            </a:scene3d>
            <a:sp3d extrusionH="57150">
              <a:bevelT w="38100" h="38100"/>
            </a:sp3d>
          </a:bodyPr>
          <a:lstStyle/>
          <a:p>
            <a:pPr algn="ctr" eaLnBrk="1" hangingPunct="1"/>
            <a:r>
              <a:rPr lang="en-US" sz="2800" dirty="0" smtClean="0">
                <a:solidFill>
                  <a:schemeClr val="accent4">
                    <a:lumMod val="60000"/>
                    <a:lumOff val="40000"/>
                  </a:schemeClr>
                </a:solidFill>
              </a:rPr>
              <a:t>Be Aware of where you are</a:t>
            </a:r>
          </a:p>
        </p:txBody>
      </p:sp>
      <p:sp>
        <p:nvSpPr>
          <p:cNvPr id="35845" name="Slide Number Placeholder 6"/>
          <p:cNvSpPr>
            <a:spLocks noGrp="1"/>
          </p:cNvSpPr>
          <p:nvPr>
            <p:ph type="sldNum" sz="quarter" idx="12"/>
          </p:nvPr>
        </p:nvSpPr>
        <p:spPr>
          <a:xfrm>
            <a:off x="3124200" y="6245225"/>
            <a:ext cx="2895600" cy="476250"/>
          </a:xfrm>
          <a:noFill/>
        </p:spPr>
        <p:txBody>
          <a:bodyPr/>
          <a:lstStyle/>
          <a:p>
            <a:pPr algn="ctr"/>
            <a:fld id="{F7714AB3-9409-4581-B543-2C00F33812B0}" type="slidenum">
              <a:rPr lang="en-US" smtClean="0"/>
              <a:pPr algn="ctr"/>
              <a:t>29</a:t>
            </a:fld>
            <a:endParaRPr lang="en-US" smtClean="0"/>
          </a:p>
        </p:txBody>
      </p:sp>
      <p:pic>
        <p:nvPicPr>
          <p:cNvPr id="35846" name="Picture 2" descr="C:\Users\553316\Pictures\thumbnailCA3XV0FGtsunami1.jpg"/>
          <p:cNvPicPr>
            <a:picLocks noGrp="1" noChangeAspect="1" noChangeArrowheads="1"/>
          </p:cNvPicPr>
          <p:nvPr>
            <p:ph sz="half" idx="2"/>
          </p:nvPr>
        </p:nvPicPr>
        <p:blipFill>
          <a:blip r:embed="rId3" cstate="email">
            <a:lum bright="14000"/>
          </a:blip>
          <a:srcRect/>
          <a:stretch>
            <a:fillRect/>
          </a:stretch>
        </p:blipFill>
        <p:spPr>
          <a:xfrm>
            <a:off x="217488" y="1938338"/>
            <a:ext cx="4298950" cy="3084512"/>
          </a:xfrm>
        </p:spPr>
      </p:pic>
      <p:pic>
        <p:nvPicPr>
          <p:cNvPr id="35847" name="Picture 3" descr="C:\Users\553316\Pictures\tsunami_hazard_sign_blue.jpg"/>
          <p:cNvPicPr>
            <a:picLocks noGrp="1" noChangeAspect="1" noChangeArrowheads="1"/>
          </p:cNvPicPr>
          <p:nvPr>
            <p:ph sz="quarter" idx="4"/>
          </p:nvPr>
        </p:nvPicPr>
        <p:blipFill>
          <a:blip r:embed="rId4" cstate="email"/>
          <a:srcRect/>
          <a:stretch>
            <a:fillRect/>
          </a:stretch>
        </p:blipFill>
        <p:spPr>
          <a:xfrm>
            <a:off x="4591050" y="1957388"/>
            <a:ext cx="4041775" cy="3106737"/>
          </a:xfrm>
        </p:spPr>
      </p:pic>
      <p:sp>
        <p:nvSpPr>
          <p:cNvPr id="8" name="Text Placeholder 2"/>
          <p:cNvSpPr txBox="1">
            <a:spLocks/>
          </p:cNvSpPr>
          <p:nvPr/>
        </p:nvSpPr>
        <p:spPr bwMode="auto">
          <a:xfrm>
            <a:off x="1066800" y="5181600"/>
            <a:ext cx="7278687" cy="1476375"/>
          </a:xfrm>
          <a:prstGeom prst="rect">
            <a:avLst/>
          </a:prstGeom>
          <a:noFill/>
          <a:ln w="9525">
            <a:noFill/>
            <a:miter lim="800000"/>
            <a:headEnd/>
            <a:tailEnd/>
          </a:ln>
        </p:spPr>
        <p:txBody>
          <a:bodyPr lIns="0" tIns="0" rIns="0" bIns="0" anchor="b">
            <a:spAutoFit/>
            <a:scene3d>
              <a:camera prst="orthographicFront"/>
              <a:lightRig rig="threePt" dir="t"/>
            </a:scene3d>
            <a:sp3d extrusionH="57150">
              <a:bevelT w="38100" h="38100"/>
            </a:sp3d>
          </a:bodyPr>
          <a:lstStyle/>
          <a:p>
            <a:pPr eaLnBrk="0" hangingPunct="0">
              <a:lnSpc>
                <a:spcPct val="90000"/>
              </a:lnSpc>
              <a:spcBef>
                <a:spcPts val="0"/>
              </a:spcBef>
              <a:buClr>
                <a:schemeClr val="tx2"/>
              </a:buClr>
              <a:buSzPct val="110000"/>
              <a:defRPr/>
            </a:pPr>
            <a:r>
              <a:rPr lang="en-US" sz="2400" b="1" kern="0" dirty="0">
                <a:solidFill>
                  <a:schemeClr val="accent4">
                    <a:lumMod val="60000"/>
                    <a:lumOff val="40000"/>
                  </a:schemeClr>
                </a:solidFill>
                <a:latin typeface="+mn-lt"/>
              </a:rPr>
              <a:t>Consider Vertical Evacuation in an urban area</a:t>
            </a:r>
          </a:p>
          <a:p>
            <a:pPr marL="463550" eaLnBrk="0" hangingPunct="0">
              <a:lnSpc>
                <a:spcPct val="90000"/>
              </a:lnSpc>
              <a:spcBef>
                <a:spcPts val="0"/>
              </a:spcBef>
              <a:buClr>
                <a:schemeClr val="tx2"/>
              </a:buClr>
              <a:buSzPct val="110000"/>
              <a:buFont typeface="Arial" pitchFamily="34" charset="0"/>
              <a:buChar char="•"/>
              <a:tabLst>
                <a:tab pos="860425" algn="l"/>
              </a:tabLst>
              <a:defRPr/>
            </a:pPr>
            <a:r>
              <a:rPr lang="en-US" sz="2400" b="1" kern="0" dirty="0">
                <a:solidFill>
                  <a:schemeClr val="accent4">
                    <a:lumMod val="60000"/>
                    <a:lumOff val="40000"/>
                  </a:schemeClr>
                </a:solidFill>
                <a:latin typeface="+mn-lt"/>
              </a:rPr>
              <a:t>  Don't try and fight traffic</a:t>
            </a:r>
          </a:p>
          <a:p>
            <a:pPr marL="463550" eaLnBrk="0" hangingPunct="0">
              <a:lnSpc>
                <a:spcPct val="90000"/>
              </a:lnSpc>
              <a:spcBef>
                <a:spcPts val="0"/>
              </a:spcBef>
              <a:buClr>
                <a:schemeClr val="tx2"/>
              </a:buClr>
              <a:buSzPct val="110000"/>
              <a:buFont typeface="Arial" pitchFamily="34" charset="0"/>
              <a:buChar char="•"/>
              <a:tabLst>
                <a:tab pos="860425" algn="l"/>
              </a:tabLst>
              <a:defRPr/>
            </a:pPr>
            <a:r>
              <a:rPr lang="en-US" sz="2400" b="1" kern="0" dirty="0">
                <a:solidFill>
                  <a:schemeClr val="accent4">
                    <a:lumMod val="60000"/>
                    <a:lumOff val="40000"/>
                  </a:schemeClr>
                </a:solidFill>
                <a:latin typeface="+mn-lt"/>
              </a:rPr>
              <a:t>  Go up 6 to 7 floors in tall buildings </a:t>
            </a:r>
          </a:p>
          <a:p>
            <a:pPr eaLnBrk="0" hangingPunct="0">
              <a:lnSpc>
                <a:spcPct val="90000"/>
              </a:lnSpc>
              <a:spcBef>
                <a:spcPct val="40000"/>
              </a:spcBef>
              <a:buClr>
                <a:schemeClr val="tx2"/>
              </a:buClr>
              <a:buSzPct val="110000"/>
              <a:buFont typeface="Arial" pitchFamily="34" charset="0"/>
              <a:buChar char="•"/>
              <a:defRPr/>
            </a:pPr>
            <a:endParaRPr lang="en-US" sz="2400" b="1" kern="0" dirty="0">
              <a:solidFill>
                <a:srgbClr val="FFFF00"/>
              </a:solidFill>
              <a:latin typeface="+mn-lt"/>
            </a:endParaRPr>
          </a:p>
        </p:txBody>
      </p:sp>
      <p:pic>
        <p:nvPicPr>
          <p:cNvPr id="9" name="Picture 8"/>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flipH="1">
            <a:off x="7696200" y="5410200"/>
            <a:ext cx="1676400" cy="1447800"/>
          </a:xfrm>
          <a:prstGeom prst="rect">
            <a:avLst/>
          </a:prstGeom>
        </p:spPr>
      </p:pic>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2743200" y="5105400"/>
            <a:ext cx="6096000" cy="1077218"/>
          </a:xfrm>
          <a:prstGeom prst="rect">
            <a:avLst/>
          </a:prstGeom>
        </p:spPr>
        <p:txBody>
          <a:bodyPr wrap="square">
            <a:spAutoFit/>
          </a:bodyPr>
          <a:lstStyle/>
          <a:p>
            <a:pPr algn="ctr"/>
            <a:r>
              <a:rPr lang="en-US" sz="3200" b="1" dirty="0" smtClean="0">
                <a:ln w="1905"/>
                <a:solidFill>
                  <a:schemeClr val="accent4">
                    <a:lumMod val="60000"/>
                    <a:lumOff val="40000"/>
                  </a:schemeClr>
                </a:solidFill>
                <a:effectLst>
                  <a:innerShdw blurRad="69850" dist="43180" dir="5400000">
                    <a:srgbClr val="000000">
                      <a:alpha val="65000"/>
                    </a:srgbClr>
                  </a:innerShdw>
                </a:effectLst>
                <a:latin typeface="Arial Black" pitchFamily="34" charset="0"/>
              </a:rPr>
              <a:t>Natural Disaster Preparedness</a:t>
            </a:r>
            <a:endParaRPr lang="en-US" sz="3200" b="1" dirty="0">
              <a:ln w="1905"/>
              <a:solidFill>
                <a:schemeClr val="accent4">
                  <a:lumMod val="60000"/>
                  <a:lumOff val="40000"/>
                </a:schemeClr>
              </a:solidFill>
              <a:effectLst>
                <a:innerShdw blurRad="69850" dist="43180" dir="5400000">
                  <a:srgbClr val="000000">
                    <a:alpha val="65000"/>
                  </a:srgbClr>
                </a:innerShdw>
              </a:effectLst>
              <a:latin typeface="Arial Black" pitchFamily="34" charset="0"/>
            </a:endParaRPr>
          </a:p>
        </p:txBody>
      </p:sp>
      <p:sp>
        <p:nvSpPr>
          <p:cNvPr id="8" name="Rectangle 7"/>
          <p:cNvSpPr/>
          <p:nvPr/>
        </p:nvSpPr>
        <p:spPr>
          <a:xfrm>
            <a:off x="-3520696" y="304800"/>
            <a:ext cx="16185393" cy="954107"/>
          </a:xfrm>
          <a:prstGeom prst="rect">
            <a:avLst/>
          </a:prstGeom>
          <a:noFill/>
        </p:spPr>
        <p:txBody>
          <a:bodyPr wrap="square" lIns="91440" tIns="45720" rIns="91440" bIns="45720">
            <a:spAutoFit/>
          </a:bodyPr>
          <a:lstStyle/>
          <a:p>
            <a:pPr algn="ctr"/>
            <a:r>
              <a:rPr lang="en-US" sz="2800" b="1" cap="none" spc="0" dirty="0" smtClean="0">
                <a:ln w="1905"/>
                <a:solidFill>
                  <a:schemeClr val="accent4">
                    <a:lumMod val="60000"/>
                    <a:lumOff val="40000"/>
                  </a:schemeClr>
                </a:solidFill>
                <a:effectLst>
                  <a:innerShdw blurRad="69850" dist="43180" dir="5400000">
                    <a:srgbClr val="000000">
                      <a:alpha val="65000"/>
                    </a:srgbClr>
                  </a:innerShdw>
                </a:effectLst>
                <a:latin typeface="Arial Black" pitchFamily="34" charset="0"/>
              </a:rPr>
              <a:t>Lt. GOVERNOR OF THE STATE OF HAWAII </a:t>
            </a:r>
          </a:p>
          <a:p>
            <a:pPr algn="ctr"/>
            <a:r>
              <a:rPr lang="en-US" sz="2800" b="1" cap="none" spc="0" dirty="0" smtClean="0">
                <a:ln w="1905"/>
                <a:solidFill>
                  <a:schemeClr val="accent4">
                    <a:lumMod val="60000"/>
                    <a:lumOff val="40000"/>
                  </a:schemeClr>
                </a:solidFill>
                <a:effectLst>
                  <a:innerShdw blurRad="69850" dist="43180" dir="5400000">
                    <a:srgbClr val="000000">
                      <a:alpha val="65000"/>
                    </a:srgbClr>
                  </a:innerShdw>
                </a:effectLst>
                <a:latin typeface="Arial Black" pitchFamily="34" charset="0"/>
              </a:rPr>
              <a:t>BRIAN SCHATZ </a:t>
            </a:r>
            <a:endParaRPr lang="en-US" sz="2800" b="1" cap="none" spc="0" dirty="0">
              <a:ln w="1905"/>
              <a:solidFill>
                <a:schemeClr val="accent4">
                  <a:lumMod val="60000"/>
                  <a:lumOff val="40000"/>
                </a:schemeClr>
              </a:solidFill>
              <a:effectLst>
                <a:innerShdw blurRad="69850" dist="43180" dir="5400000">
                  <a:srgbClr val="000000">
                    <a:alpha val="65000"/>
                  </a:srgbClr>
                </a:innerShdw>
              </a:effectLst>
            </a:endParaRPr>
          </a:p>
        </p:txBody>
      </p:sp>
      <p:pic>
        <p:nvPicPr>
          <p:cNvPr id="10" name="Picture 9"/>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flipH="1">
            <a:off x="7696200" y="5410200"/>
            <a:ext cx="1676400" cy="1447800"/>
          </a:xfrm>
          <a:prstGeom prst="rect">
            <a:avLst/>
          </a:prstGeom>
        </p:spPr>
      </p:pic>
      <p:pic>
        <p:nvPicPr>
          <p:cNvPr id="7" name="Hurricane Preparedness - YouTube.wmv">
            <a:hlinkClick r:id="" action="ppaction://media"/>
          </p:cNvPr>
          <p:cNvPicPr>
            <a:picLocks noRot="1" noChangeAspect="1"/>
          </p:cNvPicPr>
          <p:nvPr>
            <a:videoFile r:link="rId1"/>
          </p:nvPr>
        </p:nvPicPr>
        <p:blipFill>
          <a:blip r:embed="rId5" cstate="print"/>
          <a:stretch>
            <a:fillRect/>
          </a:stretch>
        </p:blipFill>
        <p:spPr>
          <a:xfrm>
            <a:off x="2514600" y="1600200"/>
            <a:ext cx="6096000" cy="3505200"/>
          </a:xfrm>
          <a:prstGeom prst="rect">
            <a:avLst/>
          </a:prstGeom>
        </p:spPr>
      </p:pic>
    </p:spTree>
  </p:cSld>
  <p:clrMapOvr>
    <a:masterClrMapping/>
  </p:clrMapOvr>
  <p:transition/>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7"/>
                                        </p:tgtEl>
                                      </p:cBhvr>
                                    </p:cmd>
                                  </p:childTnLst>
                                </p:cTn>
                              </p:par>
                            </p:childTnLst>
                          </p:cTn>
                        </p:par>
                      </p:childTnLst>
                    </p:cTn>
                  </p:par>
                </p:childTnLst>
              </p:cTn>
              <p:nextCondLst>
                <p:cond evt="onClick" delay="0">
                  <p:tgtEl>
                    <p:spTgt spid="7"/>
                  </p:tgtEl>
                </p:cond>
              </p:nextCondLst>
            </p:seq>
            <p:video>
              <p:cMediaNode>
                <p:cTn id="7" fill="hold" display="0">
                  <p:stCondLst>
                    <p:cond delay="indefinite"/>
                  </p:stCondLst>
                  <p:endCondLst>
                    <p:cond evt="onNext" delay="0">
                      <p:tgtEl>
                        <p:sldTgt/>
                      </p:tgtEl>
                    </p:cond>
                    <p:cond evt="onPrev" delay="0">
                      <p:tgtEl>
                        <p:sldTgt/>
                      </p:tgtEl>
                    </p:cond>
                  </p:endCondLst>
                </p:cTn>
                <p:tgtEl>
                  <p:spTgt spid="7"/>
                </p:tgtEl>
              </p:cMediaNode>
            </p:video>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flipH="1">
            <a:off x="7696200" y="5410200"/>
            <a:ext cx="1676400" cy="1447800"/>
          </a:xfrm>
          <a:prstGeom prst="rect">
            <a:avLst/>
          </a:prstGeom>
        </p:spPr>
      </p:pic>
      <p:sp>
        <p:nvSpPr>
          <p:cNvPr id="2" name="Title 1"/>
          <p:cNvSpPr>
            <a:spLocks noGrp="1"/>
          </p:cNvSpPr>
          <p:nvPr>
            <p:ph type="title"/>
          </p:nvPr>
        </p:nvSpPr>
        <p:spPr>
          <a:xfrm>
            <a:off x="1219200" y="381000"/>
            <a:ext cx="6324600" cy="715962"/>
          </a:xfrm>
        </p:spPr>
        <p:txBody>
          <a:bodyPr>
            <a:noAutofit/>
            <a:scene3d>
              <a:camera prst="orthographicFront"/>
              <a:lightRig rig="threePt" dir="t"/>
            </a:scene3d>
            <a:sp3d extrusionH="57150">
              <a:bevelT w="38100" h="38100"/>
            </a:sp3d>
          </a:bodyPr>
          <a:lstStyle/>
          <a:p>
            <a:pPr algn="ctr"/>
            <a:r>
              <a:rPr lang="en-US" sz="4800" b="1" dirty="0" smtClean="0">
                <a:solidFill>
                  <a:schemeClr val="accent4">
                    <a:lumMod val="60000"/>
                    <a:lumOff val="40000"/>
                  </a:schemeClr>
                </a:solidFill>
              </a:rPr>
              <a:t>Tornados</a:t>
            </a:r>
            <a:endParaRPr lang="en-US" sz="4800" b="1" dirty="0">
              <a:solidFill>
                <a:schemeClr val="accent4">
                  <a:lumMod val="60000"/>
                  <a:lumOff val="40000"/>
                </a:schemeClr>
              </a:solidFill>
            </a:endParaRPr>
          </a:p>
        </p:txBody>
      </p:sp>
      <p:sp>
        <p:nvSpPr>
          <p:cNvPr id="3" name="Content Placeholder 2"/>
          <p:cNvSpPr>
            <a:spLocks noGrp="1"/>
          </p:cNvSpPr>
          <p:nvPr>
            <p:ph idx="1"/>
          </p:nvPr>
        </p:nvSpPr>
        <p:spPr>
          <a:xfrm>
            <a:off x="304800" y="990600"/>
            <a:ext cx="8534400" cy="5135563"/>
          </a:xfrm>
        </p:spPr>
        <p:txBody>
          <a:bodyPr>
            <a:normAutofit/>
            <a:scene3d>
              <a:camera prst="orthographicFront"/>
              <a:lightRig rig="threePt" dir="t"/>
            </a:scene3d>
            <a:sp3d extrusionH="57150">
              <a:bevelT w="38100" h="38100"/>
            </a:sp3d>
          </a:bodyPr>
          <a:lstStyle/>
          <a:p>
            <a:pPr>
              <a:buFont typeface="Arial" pitchFamily="34" charset="0"/>
              <a:buChar char="•"/>
            </a:pPr>
            <a:r>
              <a:rPr lang="en-US" sz="3600" b="1" dirty="0" smtClean="0">
                <a:solidFill>
                  <a:schemeClr val="accent4">
                    <a:lumMod val="60000"/>
                    <a:lumOff val="40000"/>
                  </a:schemeClr>
                </a:solidFill>
              </a:rPr>
              <a:t>What is a tornado?</a:t>
            </a:r>
          </a:p>
          <a:p>
            <a:pPr lvl="1">
              <a:buFont typeface="Wingdings" pitchFamily="2" charset="2"/>
              <a:buChar char="ü"/>
            </a:pPr>
            <a:r>
              <a:rPr lang="en-US" sz="2800" b="1" dirty="0" smtClean="0">
                <a:solidFill>
                  <a:schemeClr val="accent4">
                    <a:lumMod val="60000"/>
                    <a:lumOff val="40000"/>
                  </a:schemeClr>
                </a:solidFill>
              </a:rPr>
              <a:t>Violent windstorm characterized by funnel-shaped cloud </a:t>
            </a:r>
          </a:p>
          <a:p>
            <a:pPr lvl="1">
              <a:buFont typeface="Wingdings" pitchFamily="2" charset="2"/>
              <a:buChar char="ü"/>
            </a:pPr>
            <a:r>
              <a:rPr lang="en-US" sz="2800" b="1" dirty="0" smtClean="0">
                <a:solidFill>
                  <a:schemeClr val="accent4">
                    <a:lumMod val="60000"/>
                    <a:lumOff val="40000"/>
                  </a:schemeClr>
                </a:solidFill>
              </a:rPr>
              <a:t>Spawned by thunderstorms or a hurricane</a:t>
            </a:r>
          </a:p>
          <a:p>
            <a:pPr lvl="1">
              <a:buFont typeface="Wingdings" pitchFamily="2" charset="2"/>
              <a:buChar char="ü"/>
            </a:pPr>
            <a:endParaRPr lang="en-US" sz="2800" b="1" dirty="0" smtClean="0">
              <a:solidFill>
                <a:schemeClr val="accent4">
                  <a:lumMod val="60000"/>
                  <a:lumOff val="40000"/>
                </a:schemeClr>
              </a:solidFill>
            </a:endParaRPr>
          </a:p>
          <a:p>
            <a:pPr>
              <a:buFont typeface="Arial" pitchFamily="34" charset="0"/>
              <a:buChar char="•"/>
            </a:pPr>
            <a:r>
              <a:rPr lang="en-US" sz="3600" b="1" dirty="0" smtClean="0">
                <a:solidFill>
                  <a:schemeClr val="accent4">
                    <a:lumMod val="60000"/>
                    <a:lumOff val="40000"/>
                  </a:schemeClr>
                </a:solidFill>
              </a:rPr>
              <a:t>Tornado Watch </a:t>
            </a:r>
            <a:r>
              <a:rPr lang="en-US" sz="2800" b="1" dirty="0" smtClean="0">
                <a:solidFill>
                  <a:schemeClr val="accent4">
                    <a:lumMod val="60000"/>
                    <a:lumOff val="40000"/>
                  </a:schemeClr>
                </a:solidFill>
              </a:rPr>
              <a:t>– </a:t>
            </a:r>
            <a:r>
              <a:rPr lang="en-US" sz="3200" b="1" dirty="0" smtClean="0">
                <a:solidFill>
                  <a:schemeClr val="accent4">
                    <a:lumMod val="60000"/>
                    <a:lumOff val="40000"/>
                  </a:schemeClr>
                </a:solidFill>
              </a:rPr>
              <a:t>issued when conditions are favorable to formation of tornadoes</a:t>
            </a:r>
          </a:p>
          <a:p>
            <a:pPr>
              <a:buFont typeface="Arial" pitchFamily="34" charset="0"/>
              <a:buChar char="•"/>
            </a:pPr>
            <a:endParaRPr lang="en-US" sz="2800" b="1" dirty="0" smtClean="0">
              <a:solidFill>
                <a:schemeClr val="accent4">
                  <a:lumMod val="60000"/>
                  <a:lumOff val="40000"/>
                </a:schemeClr>
              </a:solidFill>
            </a:endParaRPr>
          </a:p>
          <a:p>
            <a:pPr>
              <a:buFont typeface="Arial" pitchFamily="34" charset="0"/>
              <a:buChar char="•"/>
            </a:pPr>
            <a:r>
              <a:rPr lang="en-US" sz="3600" b="1" dirty="0" smtClean="0">
                <a:solidFill>
                  <a:schemeClr val="accent4">
                    <a:lumMod val="60000"/>
                    <a:lumOff val="40000"/>
                  </a:schemeClr>
                </a:solidFill>
              </a:rPr>
              <a:t>Tornado Warning</a:t>
            </a:r>
            <a:r>
              <a:rPr lang="en-US" sz="2800" b="1" dirty="0" smtClean="0">
                <a:solidFill>
                  <a:schemeClr val="accent4">
                    <a:lumMod val="60000"/>
                    <a:lumOff val="40000"/>
                  </a:schemeClr>
                </a:solidFill>
              </a:rPr>
              <a:t>- </a:t>
            </a:r>
            <a:r>
              <a:rPr lang="en-US" sz="3200" b="1" dirty="0" smtClean="0">
                <a:solidFill>
                  <a:schemeClr val="accent4">
                    <a:lumMod val="60000"/>
                    <a:lumOff val="40000"/>
                  </a:schemeClr>
                </a:solidFill>
              </a:rPr>
              <a:t>tornado has been sighted </a:t>
            </a:r>
            <a:endParaRPr lang="en-US" sz="2800" b="1" dirty="0">
              <a:solidFill>
                <a:schemeClr val="accent4">
                  <a:lumMod val="60000"/>
                  <a:lumOff val="40000"/>
                </a:schemeClr>
              </a:solidFill>
            </a:endParaRPr>
          </a:p>
        </p:txBody>
      </p:sp>
      <p:sp>
        <p:nvSpPr>
          <p:cNvPr id="4" name="Slide Number Placeholder 3"/>
          <p:cNvSpPr>
            <a:spLocks noGrp="1"/>
          </p:cNvSpPr>
          <p:nvPr>
            <p:ph type="sldNum" sz="quarter" idx="12"/>
          </p:nvPr>
        </p:nvSpPr>
        <p:spPr/>
        <p:txBody>
          <a:bodyPr/>
          <a:lstStyle/>
          <a:p>
            <a:pPr>
              <a:defRPr/>
            </a:pPr>
            <a:fld id="{EB3BEB6A-BDE9-4FB1-8A78-699B89778E44}" type="slidenum">
              <a:rPr lang="en-US" smtClean="0"/>
              <a:pPr>
                <a:defRPr/>
              </a:pPr>
              <a:t>30</a:t>
            </a:fld>
            <a:endParaRPr lang="en-US"/>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228600"/>
            <a:ext cx="6324600" cy="715962"/>
          </a:xfrm>
        </p:spPr>
        <p:txBody>
          <a:bodyPr>
            <a:noAutofit/>
            <a:scene3d>
              <a:camera prst="orthographicFront"/>
              <a:lightRig rig="threePt" dir="t"/>
            </a:scene3d>
            <a:sp3d extrusionH="57150">
              <a:bevelT w="38100" h="38100"/>
            </a:sp3d>
          </a:bodyPr>
          <a:lstStyle/>
          <a:p>
            <a:pPr algn="ctr"/>
            <a:r>
              <a:rPr lang="en-US" sz="4800" b="1" dirty="0" smtClean="0">
                <a:solidFill>
                  <a:schemeClr val="accent4">
                    <a:lumMod val="60000"/>
                    <a:lumOff val="40000"/>
                  </a:schemeClr>
                </a:solidFill>
              </a:rPr>
              <a:t>Tornados</a:t>
            </a:r>
            <a:r>
              <a:rPr lang="en-US" sz="4800" dirty="0" smtClean="0">
                <a:solidFill>
                  <a:schemeClr val="accent4">
                    <a:lumMod val="60000"/>
                    <a:lumOff val="40000"/>
                  </a:schemeClr>
                </a:solidFill>
              </a:rPr>
              <a:t> </a:t>
            </a:r>
            <a:endParaRPr lang="en-US" sz="4800" dirty="0">
              <a:solidFill>
                <a:schemeClr val="accent4">
                  <a:lumMod val="60000"/>
                  <a:lumOff val="40000"/>
                </a:schemeClr>
              </a:solidFill>
            </a:endParaRPr>
          </a:p>
        </p:txBody>
      </p:sp>
      <p:sp>
        <p:nvSpPr>
          <p:cNvPr id="3" name="Content Placeholder 2"/>
          <p:cNvSpPr>
            <a:spLocks noGrp="1"/>
          </p:cNvSpPr>
          <p:nvPr>
            <p:ph idx="1"/>
          </p:nvPr>
        </p:nvSpPr>
        <p:spPr>
          <a:xfrm>
            <a:off x="152400" y="1295400"/>
            <a:ext cx="6019800" cy="4953000"/>
          </a:xfrm>
        </p:spPr>
        <p:txBody>
          <a:bodyPr>
            <a:normAutofit/>
            <a:scene3d>
              <a:camera prst="orthographicFront"/>
              <a:lightRig rig="threePt" dir="t"/>
            </a:scene3d>
            <a:sp3d extrusionH="57150">
              <a:bevelT w="38100" h="38100"/>
            </a:sp3d>
          </a:bodyPr>
          <a:lstStyle/>
          <a:p>
            <a:pPr marL="166688" indent="-166688"/>
            <a:r>
              <a:rPr lang="en-US" sz="2400" b="1" dirty="0" smtClean="0">
                <a:solidFill>
                  <a:schemeClr val="accent4">
                    <a:lumMod val="60000"/>
                    <a:lumOff val="40000"/>
                  </a:schemeClr>
                </a:solidFill>
              </a:rPr>
              <a:t>Hawaii </a:t>
            </a:r>
            <a:r>
              <a:rPr lang="en-US" b="1" dirty="0" smtClean="0">
                <a:solidFill>
                  <a:schemeClr val="accent4">
                    <a:lumMod val="60000"/>
                    <a:lumOff val="40000"/>
                  </a:schemeClr>
                </a:solidFill>
              </a:rPr>
              <a:t>has</a:t>
            </a:r>
            <a:r>
              <a:rPr lang="en-US" sz="2400" b="1" dirty="0" smtClean="0">
                <a:solidFill>
                  <a:schemeClr val="accent4">
                    <a:lumMod val="60000"/>
                    <a:lumOff val="40000"/>
                  </a:schemeClr>
                </a:solidFill>
              </a:rPr>
              <a:t> experienced 4 tornados in past 3 yrs</a:t>
            </a:r>
            <a:endParaRPr lang="en-US" sz="1800" b="1" dirty="0" smtClean="0">
              <a:solidFill>
                <a:schemeClr val="accent4">
                  <a:lumMod val="60000"/>
                  <a:lumOff val="40000"/>
                </a:schemeClr>
              </a:solidFill>
            </a:endParaRPr>
          </a:p>
          <a:p>
            <a:pPr marL="166688" indent="-166688"/>
            <a:endParaRPr lang="en-US" sz="1200" b="1" dirty="0" smtClean="0">
              <a:solidFill>
                <a:schemeClr val="accent4">
                  <a:lumMod val="60000"/>
                  <a:lumOff val="40000"/>
                </a:schemeClr>
              </a:solidFill>
            </a:endParaRPr>
          </a:p>
          <a:p>
            <a:pPr marL="166688" indent="-166688"/>
            <a:r>
              <a:rPr lang="en-US" sz="2400" b="1" dirty="0" smtClean="0">
                <a:solidFill>
                  <a:schemeClr val="accent4">
                    <a:lumMod val="60000"/>
                    <a:lumOff val="40000"/>
                  </a:schemeClr>
                </a:solidFill>
              </a:rPr>
              <a:t>Tornados are on Fujita Scale</a:t>
            </a:r>
          </a:p>
          <a:p>
            <a:pPr marL="463550" lvl="1" indent="-177800"/>
            <a:r>
              <a:rPr lang="en-US" sz="2400" b="1" dirty="0" smtClean="0">
                <a:solidFill>
                  <a:schemeClr val="accent4">
                    <a:lumMod val="60000"/>
                    <a:lumOff val="40000"/>
                  </a:schemeClr>
                </a:solidFill>
              </a:rPr>
              <a:t>F0 Winds 40 – 72 mph -  Light Damage</a:t>
            </a:r>
          </a:p>
          <a:p>
            <a:pPr lvl="2"/>
            <a:endParaRPr lang="en-US" sz="1800" b="1" dirty="0" smtClean="0">
              <a:solidFill>
                <a:schemeClr val="accent4">
                  <a:lumMod val="60000"/>
                  <a:lumOff val="40000"/>
                </a:schemeClr>
              </a:solidFill>
            </a:endParaRPr>
          </a:p>
          <a:p>
            <a:pPr lvl="2"/>
            <a:endParaRPr lang="en-US" sz="1800" b="1" dirty="0" smtClean="0">
              <a:solidFill>
                <a:schemeClr val="accent4">
                  <a:lumMod val="60000"/>
                  <a:lumOff val="40000"/>
                </a:schemeClr>
              </a:solidFill>
            </a:endParaRPr>
          </a:p>
          <a:p>
            <a:pPr marL="506413" lvl="1"/>
            <a:r>
              <a:rPr lang="en-US" sz="2400" b="1" dirty="0" smtClean="0">
                <a:solidFill>
                  <a:schemeClr val="accent4">
                    <a:lumMod val="60000"/>
                    <a:lumOff val="40000"/>
                  </a:schemeClr>
                </a:solidFill>
              </a:rPr>
              <a:t>F1 Winds 73 – 112 mph – Moderate damage</a:t>
            </a:r>
            <a:r>
              <a:rPr lang="en-US" sz="1800" b="1" dirty="0" smtClean="0">
                <a:solidFill>
                  <a:schemeClr val="accent4">
                    <a:lumMod val="60000"/>
                    <a:lumOff val="40000"/>
                  </a:schemeClr>
                </a:solidFill>
              </a:rPr>
              <a:t>:</a:t>
            </a:r>
          </a:p>
          <a:p>
            <a:pPr lvl="2"/>
            <a:endParaRPr lang="en-US" sz="1800" b="1" dirty="0" smtClean="0">
              <a:solidFill>
                <a:schemeClr val="accent4">
                  <a:lumMod val="60000"/>
                  <a:lumOff val="40000"/>
                </a:schemeClr>
              </a:solidFill>
            </a:endParaRPr>
          </a:p>
          <a:p>
            <a:pPr lvl="2"/>
            <a:endParaRPr lang="en-US" sz="1800" b="1" dirty="0" smtClean="0">
              <a:solidFill>
                <a:schemeClr val="accent4">
                  <a:lumMod val="60000"/>
                  <a:lumOff val="40000"/>
                </a:schemeClr>
              </a:solidFill>
            </a:endParaRPr>
          </a:p>
          <a:p>
            <a:pPr marL="463550" lvl="1" indent="-238125"/>
            <a:r>
              <a:rPr lang="en-US" sz="2400" b="1" dirty="0" smtClean="0">
                <a:solidFill>
                  <a:schemeClr val="accent4">
                    <a:lumMod val="60000"/>
                    <a:lumOff val="40000"/>
                  </a:schemeClr>
                </a:solidFill>
              </a:rPr>
              <a:t>F2 Winds 113 – 157 mph – Significant Damage</a:t>
            </a:r>
            <a:endParaRPr lang="en-US" sz="1800" b="1" dirty="0" smtClean="0">
              <a:solidFill>
                <a:schemeClr val="accent4">
                  <a:lumMod val="60000"/>
                  <a:lumOff val="40000"/>
                </a:schemeClr>
              </a:solidFill>
            </a:endParaRPr>
          </a:p>
          <a:p>
            <a:pPr lvl="2"/>
            <a:endParaRPr lang="en-US" sz="1400" b="1" dirty="0" smtClean="0">
              <a:solidFill>
                <a:srgbClr val="FFFF00"/>
              </a:solidFill>
            </a:endParaRPr>
          </a:p>
        </p:txBody>
      </p:sp>
      <p:sp>
        <p:nvSpPr>
          <p:cNvPr id="4" name="Slide Number Placeholder 3"/>
          <p:cNvSpPr>
            <a:spLocks noGrp="1"/>
          </p:cNvSpPr>
          <p:nvPr>
            <p:ph type="sldNum" sz="quarter" idx="12"/>
          </p:nvPr>
        </p:nvSpPr>
        <p:spPr/>
        <p:txBody>
          <a:bodyPr/>
          <a:lstStyle/>
          <a:p>
            <a:pPr>
              <a:defRPr/>
            </a:pPr>
            <a:fld id="{EB3BEB6A-BDE9-4FB1-8A78-699B89778E44}" type="slidenum">
              <a:rPr lang="en-US" smtClean="0"/>
              <a:pPr>
                <a:defRPr/>
              </a:pPr>
              <a:t>31</a:t>
            </a:fld>
            <a:endParaRPr lang="en-US"/>
          </a:p>
        </p:txBody>
      </p:sp>
      <p:pic>
        <p:nvPicPr>
          <p:cNvPr id="5" name="Picture 4" descr="pb-120309-hawaiiTornado-04_photoblog900.jpg"/>
          <p:cNvPicPr>
            <a:picLocks noChangeAspect="1"/>
          </p:cNvPicPr>
          <p:nvPr/>
        </p:nvPicPr>
        <p:blipFill>
          <a:blip r:embed="rId3" cstate="email"/>
          <a:stretch>
            <a:fillRect/>
          </a:stretch>
        </p:blipFill>
        <p:spPr>
          <a:xfrm>
            <a:off x="6096000" y="1066800"/>
            <a:ext cx="2910063" cy="1933575"/>
          </a:xfrm>
          <a:prstGeom prst="rect">
            <a:avLst/>
          </a:prstGeom>
        </p:spPr>
      </p:pic>
      <p:pic>
        <p:nvPicPr>
          <p:cNvPr id="6" name="Picture 5" descr="150px-F2_tornado_damage_example.jpg"/>
          <p:cNvPicPr>
            <a:picLocks noChangeAspect="1"/>
          </p:cNvPicPr>
          <p:nvPr/>
        </p:nvPicPr>
        <p:blipFill>
          <a:blip r:embed="rId4" cstate="email"/>
          <a:stretch>
            <a:fillRect/>
          </a:stretch>
        </p:blipFill>
        <p:spPr>
          <a:xfrm>
            <a:off x="6096000" y="5105400"/>
            <a:ext cx="2689412" cy="1524000"/>
          </a:xfrm>
          <a:prstGeom prst="rect">
            <a:avLst/>
          </a:prstGeom>
        </p:spPr>
      </p:pic>
      <p:pic>
        <p:nvPicPr>
          <p:cNvPr id="7" name="Picture 6" descr="F1_tornado_damage_example.jpg"/>
          <p:cNvPicPr>
            <a:picLocks noChangeAspect="1"/>
          </p:cNvPicPr>
          <p:nvPr/>
        </p:nvPicPr>
        <p:blipFill>
          <a:blip r:embed="rId5" cstate="email"/>
          <a:stretch>
            <a:fillRect/>
          </a:stretch>
        </p:blipFill>
        <p:spPr>
          <a:xfrm>
            <a:off x="6096000" y="3200400"/>
            <a:ext cx="2824789" cy="1607820"/>
          </a:xfrm>
          <a:prstGeom prst="rect">
            <a:avLst/>
          </a:prstGeom>
        </p:spPr>
      </p:pic>
      <p:pic>
        <p:nvPicPr>
          <p:cNvPr id="8" name="Picture 7"/>
          <p:cNvPicPr>
            <a:picLocks noChangeAspect="1"/>
          </p:cNvPicPr>
          <p:nvPr/>
        </p:nvPicPr>
        <p:blipFill>
          <a:blip r:embed="rId6" cstate="print">
            <a:extLst>
              <a:ext uri="{28A0092B-C50C-407E-A947-70E740481C1C}">
                <a14:useLocalDpi xmlns="" xmlns:a14="http://schemas.microsoft.com/office/drawing/2010/main" val="0"/>
              </a:ext>
            </a:extLst>
          </a:blip>
          <a:stretch>
            <a:fillRect/>
          </a:stretch>
        </p:blipFill>
        <p:spPr>
          <a:xfrm flipH="1">
            <a:off x="8001000" y="0"/>
            <a:ext cx="1143000" cy="1219200"/>
          </a:xfrm>
          <a:prstGeom prst="rect">
            <a:avLst/>
          </a:prstGeom>
        </p:spPr>
      </p:pic>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304800"/>
            <a:ext cx="6324600" cy="715962"/>
          </a:xfrm>
        </p:spPr>
        <p:txBody>
          <a:bodyPr>
            <a:noAutofit/>
            <a:scene3d>
              <a:camera prst="orthographicFront"/>
              <a:lightRig rig="threePt" dir="t"/>
            </a:scene3d>
            <a:sp3d extrusionH="57150">
              <a:bevelT w="38100" h="38100"/>
            </a:sp3d>
          </a:bodyPr>
          <a:lstStyle/>
          <a:p>
            <a:pPr algn="ctr"/>
            <a:r>
              <a:rPr lang="en-US" sz="4800" b="1" dirty="0" smtClean="0">
                <a:solidFill>
                  <a:schemeClr val="accent4">
                    <a:lumMod val="60000"/>
                    <a:lumOff val="40000"/>
                  </a:schemeClr>
                </a:solidFill>
              </a:rPr>
              <a:t>Tornados</a:t>
            </a:r>
            <a:endParaRPr lang="en-US" sz="4800" b="1" dirty="0">
              <a:solidFill>
                <a:schemeClr val="accent4">
                  <a:lumMod val="60000"/>
                  <a:lumOff val="40000"/>
                </a:schemeClr>
              </a:solidFill>
            </a:endParaRPr>
          </a:p>
        </p:txBody>
      </p:sp>
      <p:sp>
        <p:nvSpPr>
          <p:cNvPr id="3" name="Content Placeholder 2"/>
          <p:cNvSpPr>
            <a:spLocks noGrp="1"/>
          </p:cNvSpPr>
          <p:nvPr>
            <p:ph idx="1"/>
          </p:nvPr>
        </p:nvSpPr>
        <p:spPr>
          <a:xfrm>
            <a:off x="228600" y="1295400"/>
            <a:ext cx="5791200" cy="5334000"/>
          </a:xfrm>
        </p:spPr>
        <p:txBody>
          <a:bodyPr>
            <a:normAutofit lnSpcReduction="10000"/>
            <a:scene3d>
              <a:camera prst="orthographicFront"/>
              <a:lightRig rig="threePt" dir="t"/>
            </a:scene3d>
            <a:sp3d extrusionH="57150">
              <a:bevelT w="38100" h="38100"/>
            </a:sp3d>
          </a:bodyPr>
          <a:lstStyle/>
          <a:p>
            <a:pPr algn="ctr"/>
            <a:endParaRPr lang="en-US" sz="2400" b="1" dirty="0" smtClean="0">
              <a:solidFill>
                <a:srgbClr val="FFFF00"/>
              </a:solidFill>
            </a:endParaRPr>
          </a:p>
          <a:p>
            <a:pPr algn="ctr"/>
            <a:r>
              <a:rPr lang="en-US" sz="2800" b="1" dirty="0" smtClean="0">
                <a:solidFill>
                  <a:schemeClr val="accent4">
                    <a:lumMod val="60000"/>
                    <a:lumOff val="40000"/>
                  </a:schemeClr>
                </a:solidFill>
              </a:rPr>
              <a:t>F3 Winds 158- 206 mph Severe Damage</a:t>
            </a:r>
            <a:endParaRPr lang="en-US" sz="2400" b="1" dirty="0" smtClean="0">
              <a:solidFill>
                <a:schemeClr val="accent4">
                  <a:lumMod val="60000"/>
                  <a:lumOff val="40000"/>
                </a:schemeClr>
              </a:solidFill>
            </a:endParaRPr>
          </a:p>
          <a:p>
            <a:pPr lvl="1" algn="ctr"/>
            <a:endParaRPr lang="en-US" b="1" dirty="0" smtClean="0">
              <a:solidFill>
                <a:schemeClr val="accent4">
                  <a:lumMod val="60000"/>
                  <a:lumOff val="40000"/>
                </a:schemeClr>
              </a:solidFill>
            </a:endParaRPr>
          </a:p>
          <a:p>
            <a:pPr lvl="1" algn="ctr"/>
            <a:endParaRPr lang="en-US" b="1" dirty="0" smtClean="0">
              <a:solidFill>
                <a:schemeClr val="accent4">
                  <a:lumMod val="60000"/>
                  <a:lumOff val="40000"/>
                </a:schemeClr>
              </a:solidFill>
            </a:endParaRPr>
          </a:p>
          <a:p>
            <a:pPr lvl="1" algn="ctr"/>
            <a:endParaRPr lang="en-US" b="1" dirty="0" smtClean="0">
              <a:solidFill>
                <a:schemeClr val="accent4">
                  <a:lumMod val="60000"/>
                  <a:lumOff val="40000"/>
                </a:schemeClr>
              </a:solidFill>
            </a:endParaRPr>
          </a:p>
          <a:p>
            <a:pPr algn="ctr"/>
            <a:r>
              <a:rPr lang="en-US" sz="2800" b="1" dirty="0" smtClean="0">
                <a:solidFill>
                  <a:schemeClr val="accent4">
                    <a:lumMod val="60000"/>
                    <a:lumOff val="40000"/>
                  </a:schemeClr>
                </a:solidFill>
              </a:rPr>
              <a:t>F4 Winds 204 – 260 mph Devastating Damage </a:t>
            </a:r>
          </a:p>
          <a:p>
            <a:pPr lvl="1" algn="ctr"/>
            <a:endParaRPr lang="en-US" b="1" dirty="0" smtClean="0">
              <a:solidFill>
                <a:schemeClr val="accent4">
                  <a:lumMod val="60000"/>
                  <a:lumOff val="40000"/>
                </a:schemeClr>
              </a:solidFill>
            </a:endParaRPr>
          </a:p>
          <a:p>
            <a:pPr lvl="1" algn="ctr"/>
            <a:endParaRPr lang="en-US" b="1" dirty="0" smtClean="0">
              <a:solidFill>
                <a:schemeClr val="accent4">
                  <a:lumMod val="60000"/>
                  <a:lumOff val="40000"/>
                </a:schemeClr>
              </a:solidFill>
            </a:endParaRPr>
          </a:p>
          <a:p>
            <a:pPr lvl="1" algn="ctr"/>
            <a:endParaRPr lang="en-US" b="1" dirty="0" smtClean="0">
              <a:solidFill>
                <a:schemeClr val="accent4">
                  <a:lumMod val="60000"/>
                  <a:lumOff val="40000"/>
                </a:schemeClr>
              </a:solidFill>
            </a:endParaRPr>
          </a:p>
          <a:p>
            <a:pPr algn="ctr"/>
            <a:r>
              <a:rPr lang="en-US" sz="2800" b="1" dirty="0" err="1" smtClean="0">
                <a:solidFill>
                  <a:schemeClr val="accent4">
                    <a:lumMod val="60000"/>
                    <a:lumOff val="40000"/>
                  </a:schemeClr>
                </a:solidFill>
              </a:rPr>
              <a:t>F5</a:t>
            </a:r>
            <a:r>
              <a:rPr lang="en-US" sz="2800" b="1" dirty="0" smtClean="0">
                <a:solidFill>
                  <a:schemeClr val="accent4">
                    <a:lumMod val="60000"/>
                    <a:lumOff val="40000"/>
                  </a:schemeClr>
                </a:solidFill>
              </a:rPr>
              <a:t> Winds 261- 318+ mph  Incredible damage</a:t>
            </a:r>
            <a:endParaRPr lang="en-US" sz="2000" b="1" dirty="0" smtClean="0">
              <a:solidFill>
                <a:schemeClr val="accent4">
                  <a:lumMod val="60000"/>
                  <a:lumOff val="40000"/>
                </a:schemeClr>
              </a:solidFill>
            </a:endParaRPr>
          </a:p>
          <a:p>
            <a:pPr lvl="1">
              <a:buNone/>
            </a:pPr>
            <a:endParaRPr lang="en-US" sz="1600" b="1" dirty="0" smtClean="0">
              <a:solidFill>
                <a:srgbClr val="FFFF00"/>
              </a:solidFill>
            </a:endParaRPr>
          </a:p>
          <a:p>
            <a:endParaRPr lang="en-US" sz="2400" b="1" dirty="0">
              <a:solidFill>
                <a:srgbClr val="FFFF00"/>
              </a:solidFill>
            </a:endParaRPr>
          </a:p>
        </p:txBody>
      </p:sp>
      <p:sp>
        <p:nvSpPr>
          <p:cNvPr id="4" name="Slide Number Placeholder 3"/>
          <p:cNvSpPr>
            <a:spLocks noGrp="1"/>
          </p:cNvSpPr>
          <p:nvPr>
            <p:ph type="sldNum" sz="quarter" idx="12"/>
          </p:nvPr>
        </p:nvSpPr>
        <p:spPr/>
        <p:txBody>
          <a:bodyPr/>
          <a:lstStyle/>
          <a:p>
            <a:pPr>
              <a:defRPr/>
            </a:pPr>
            <a:fld id="{EB3BEB6A-BDE9-4FB1-8A78-699B89778E44}" type="slidenum">
              <a:rPr lang="en-US" smtClean="0"/>
              <a:pPr>
                <a:defRPr/>
              </a:pPr>
              <a:t>32</a:t>
            </a:fld>
            <a:endParaRPr lang="en-US"/>
          </a:p>
        </p:txBody>
      </p:sp>
      <p:pic>
        <p:nvPicPr>
          <p:cNvPr id="5" name="Picture 4" descr="150px-F3_tornado_damage_example.jpg"/>
          <p:cNvPicPr>
            <a:picLocks noChangeAspect="1"/>
          </p:cNvPicPr>
          <p:nvPr/>
        </p:nvPicPr>
        <p:blipFill>
          <a:blip r:embed="rId3" cstate="email"/>
          <a:stretch>
            <a:fillRect/>
          </a:stretch>
        </p:blipFill>
        <p:spPr>
          <a:xfrm>
            <a:off x="6172199" y="1143000"/>
            <a:ext cx="2500313" cy="1600200"/>
          </a:xfrm>
          <a:prstGeom prst="rect">
            <a:avLst/>
          </a:prstGeom>
        </p:spPr>
      </p:pic>
      <p:pic>
        <p:nvPicPr>
          <p:cNvPr id="6" name="Picture 5" descr="150px-F4_tornado_damage_example.jpg"/>
          <p:cNvPicPr>
            <a:picLocks noChangeAspect="1"/>
          </p:cNvPicPr>
          <p:nvPr/>
        </p:nvPicPr>
        <p:blipFill>
          <a:blip r:embed="rId4" cstate="email"/>
          <a:stretch>
            <a:fillRect/>
          </a:stretch>
        </p:blipFill>
        <p:spPr>
          <a:xfrm>
            <a:off x="6172200" y="2819400"/>
            <a:ext cx="2514600" cy="1911096"/>
          </a:xfrm>
          <a:prstGeom prst="rect">
            <a:avLst/>
          </a:prstGeom>
        </p:spPr>
      </p:pic>
      <p:pic>
        <p:nvPicPr>
          <p:cNvPr id="7" name="Picture 6" descr="150px-F5_tornado_damage_example.jpg"/>
          <p:cNvPicPr>
            <a:picLocks noChangeAspect="1"/>
          </p:cNvPicPr>
          <p:nvPr/>
        </p:nvPicPr>
        <p:blipFill>
          <a:blip r:embed="rId5" cstate="email"/>
          <a:stretch>
            <a:fillRect/>
          </a:stretch>
        </p:blipFill>
        <p:spPr>
          <a:xfrm>
            <a:off x="6172200" y="4876800"/>
            <a:ext cx="2590800" cy="1606296"/>
          </a:xfrm>
          <a:prstGeom prst="rect">
            <a:avLst/>
          </a:prstGeom>
        </p:spPr>
      </p:pic>
      <p:pic>
        <p:nvPicPr>
          <p:cNvPr id="8" name="Picture 7"/>
          <p:cNvPicPr>
            <a:picLocks noChangeAspect="1"/>
          </p:cNvPicPr>
          <p:nvPr/>
        </p:nvPicPr>
        <p:blipFill>
          <a:blip r:embed="rId6" cstate="print">
            <a:extLst>
              <a:ext uri="{28A0092B-C50C-407E-A947-70E740481C1C}">
                <a14:useLocalDpi xmlns="" xmlns:a14="http://schemas.microsoft.com/office/drawing/2010/main" val="0"/>
              </a:ext>
            </a:extLst>
          </a:blip>
          <a:stretch>
            <a:fillRect/>
          </a:stretch>
        </p:blipFill>
        <p:spPr>
          <a:xfrm flipH="1">
            <a:off x="7696200" y="0"/>
            <a:ext cx="1143000" cy="1143000"/>
          </a:xfrm>
          <a:prstGeom prst="rect">
            <a:avLst/>
          </a:prstGeom>
        </p:spPr>
      </p:pic>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Slide Number Placeholder 4"/>
          <p:cNvSpPr>
            <a:spLocks noGrp="1"/>
          </p:cNvSpPr>
          <p:nvPr>
            <p:ph type="sldNum" sz="quarter" idx="12"/>
          </p:nvPr>
        </p:nvSpPr>
        <p:spPr>
          <a:xfrm>
            <a:off x="8610600" y="6381750"/>
            <a:ext cx="533400" cy="476250"/>
          </a:xfrm>
          <a:noFill/>
        </p:spPr>
        <p:txBody>
          <a:bodyPr/>
          <a:lstStyle/>
          <a:p>
            <a:pPr algn="ctr"/>
            <a:fld id="{7E74C89D-D23D-42D2-9222-07140389ECC7}" type="slidenum">
              <a:rPr lang="en-US" smtClean="0"/>
              <a:pPr algn="ctr"/>
              <a:t>33</a:t>
            </a:fld>
            <a:endParaRPr lang="en-US" smtClean="0"/>
          </a:p>
        </p:txBody>
      </p:sp>
      <p:sp>
        <p:nvSpPr>
          <p:cNvPr id="3076" name="Rectangle 2"/>
          <p:cNvSpPr>
            <a:spLocks noGrp="1" noChangeArrowheads="1"/>
          </p:cNvSpPr>
          <p:nvPr>
            <p:ph type="title"/>
          </p:nvPr>
        </p:nvSpPr>
        <p:spPr>
          <a:xfrm>
            <a:off x="1828800" y="381000"/>
            <a:ext cx="5772150" cy="415925"/>
          </a:xfrm>
        </p:spPr>
        <p:txBody>
          <a:bodyPr>
            <a:noAutofit/>
            <a:scene3d>
              <a:camera prst="orthographicFront"/>
              <a:lightRig rig="threePt" dir="t"/>
            </a:scene3d>
            <a:sp3d extrusionH="57150">
              <a:bevelT w="38100" h="38100"/>
            </a:sp3d>
          </a:bodyPr>
          <a:lstStyle/>
          <a:p>
            <a:pPr algn="ctr" eaLnBrk="1" hangingPunct="1"/>
            <a:r>
              <a:rPr lang="en-US" b="1" dirty="0" smtClean="0">
                <a:solidFill>
                  <a:schemeClr val="accent4">
                    <a:lumMod val="60000"/>
                    <a:lumOff val="40000"/>
                  </a:schemeClr>
                </a:solidFill>
              </a:rPr>
              <a:t>Be Informed</a:t>
            </a:r>
          </a:p>
        </p:txBody>
      </p:sp>
      <p:sp>
        <p:nvSpPr>
          <p:cNvPr id="3077" name="Rectangle 3"/>
          <p:cNvSpPr>
            <a:spLocks noGrp="1" noChangeArrowheads="1"/>
          </p:cNvSpPr>
          <p:nvPr>
            <p:ph type="body" idx="1"/>
          </p:nvPr>
        </p:nvSpPr>
        <p:spPr>
          <a:xfrm>
            <a:off x="0" y="914400"/>
            <a:ext cx="9144000" cy="5943600"/>
          </a:xfrm>
        </p:spPr>
        <p:txBody>
          <a:bodyPr>
            <a:noAutofit/>
            <a:scene3d>
              <a:camera prst="orthographicFront"/>
              <a:lightRig rig="threePt" dir="t"/>
            </a:scene3d>
            <a:sp3d extrusionH="57150">
              <a:bevelT w="38100" h="38100"/>
            </a:sp3d>
          </a:bodyPr>
          <a:lstStyle/>
          <a:p>
            <a:pPr eaLnBrk="1" hangingPunct="1"/>
            <a:r>
              <a:rPr lang="en-US" sz="2800" b="1" dirty="0" smtClean="0">
                <a:solidFill>
                  <a:schemeClr val="accent4">
                    <a:lumMod val="60000"/>
                    <a:lumOff val="40000"/>
                  </a:schemeClr>
                </a:solidFill>
              </a:rPr>
              <a:t>Resources are available</a:t>
            </a:r>
          </a:p>
          <a:p>
            <a:pPr lvl="1" eaLnBrk="1" hangingPunct="1">
              <a:buFont typeface="Arial" pitchFamily="34" charset="0"/>
              <a:buChar char="•"/>
            </a:pPr>
            <a:r>
              <a:rPr lang="en-US" sz="2400" b="1" dirty="0" smtClean="0">
                <a:solidFill>
                  <a:schemeClr val="accent4">
                    <a:lumMod val="60000"/>
                    <a:lumOff val="40000"/>
                  </a:schemeClr>
                </a:solidFill>
              </a:rPr>
              <a:t>Web sites (download plans and info)</a:t>
            </a:r>
          </a:p>
          <a:p>
            <a:pPr lvl="2" eaLnBrk="1" hangingPunct="1"/>
            <a:r>
              <a:rPr lang="en-US" b="1" dirty="0" smtClean="0">
                <a:solidFill>
                  <a:schemeClr val="accent4">
                    <a:lumMod val="60000"/>
                    <a:lumOff val="40000"/>
                  </a:schemeClr>
                </a:solidFill>
              </a:rPr>
              <a:t>  </a:t>
            </a:r>
            <a:r>
              <a:rPr lang="en-US" b="1" dirty="0" smtClean="0">
                <a:solidFill>
                  <a:schemeClr val="accent4">
                    <a:lumMod val="60000"/>
                    <a:lumOff val="40000"/>
                  </a:schemeClr>
                </a:solidFill>
                <a:hlinkClick r:id="rId4"/>
              </a:rPr>
              <a:t>www.ready.gov</a:t>
            </a:r>
            <a:endParaRPr lang="en-US" b="1" dirty="0" smtClean="0">
              <a:solidFill>
                <a:schemeClr val="accent4">
                  <a:lumMod val="60000"/>
                  <a:lumOff val="40000"/>
                </a:schemeClr>
              </a:solidFill>
            </a:endParaRPr>
          </a:p>
          <a:p>
            <a:pPr lvl="2" eaLnBrk="1" hangingPunct="1"/>
            <a:r>
              <a:rPr lang="en-US" b="1" dirty="0" smtClean="0">
                <a:solidFill>
                  <a:schemeClr val="accent4">
                    <a:lumMod val="60000"/>
                    <a:lumOff val="40000"/>
                  </a:schemeClr>
                </a:solidFill>
              </a:rPr>
              <a:t>  </a:t>
            </a:r>
            <a:r>
              <a:rPr lang="en-US" b="1" dirty="0" smtClean="0">
                <a:solidFill>
                  <a:schemeClr val="accent4">
                    <a:lumMod val="60000"/>
                    <a:lumOff val="40000"/>
                  </a:schemeClr>
                </a:solidFill>
                <a:hlinkClick r:id="rId5"/>
              </a:rPr>
              <a:t>www.scd.hawaii.gov</a:t>
            </a:r>
            <a:endParaRPr lang="en-US" b="1" dirty="0" smtClean="0">
              <a:solidFill>
                <a:schemeClr val="accent4">
                  <a:lumMod val="60000"/>
                  <a:lumOff val="40000"/>
                </a:schemeClr>
              </a:solidFill>
            </a:endParaRPr>
          </a:p>
          <a:p>
            <a:pPr lvl="2" eaLnBrk="1" hangingPunct="1"/>
            <a:r>
              <a:rPr lang="en-US" b="1" dirty="0" smtClean="0">
                <a:solidFill>
                  <a:schemeClr val="accent4">
                    <a:lumMod val="60000"/>
                    <a:lumOff val="40000"/>
                  </a:schemeClr>
                </a:solidFill>
              </a:rPr>
              <a:t>  </a:t>
            </a:r>
            <a:r>
              <a:rPr lang="en-US" b="1" dirty="0" smtClean="0">
                <a:solidFill>
                  <a:schemeClr val="accent4">
                    <a:lumMod val="60000"/>
                    <a:lumOff val="40000"/>
                  </a:schemeClr>
                </a:solidFill>
                <a:hlinkClick r:id="rId6"/>
              </a:rPr>
              <a:t>www.hawaiiguardohana.org</a:t>
            </a:r>
            <a:endParaRPr lang="en-US" b="1" dirty="0" smtClean="0">
              <a:solidFill>
                <a:schemeClr val="accent4">
                  <a:lumMod val="60000"/>
                  <a:lumOff val="40000"/>
                </a:schemeClr>
              </a:solidFill>
            </a:endParaRPr>
          </a:p>
          <a:p>
            <a:pPr lvl="2" eaLnBrk="1" hangingPunct="1"/>
            <a:r>
              <a:rPr lang="en-US" b="1" dirty="0" smtClean="0">
                <a:solidFill>
                  <a:schemeClr val="accent4">
                    <a:lumMod val="60000"/>
                    <a:lumOff val="40000"/>
                  </a:schemeClr>
                </a:solidFill>
              </a:rPr>
              <a:t>  </a:t>
            </a:r>
            <a:r>
              <a:rPr lang="en-US" b="1" dirty="0" smtClean="0">
                <a:solidFill>
                  <a:schemeClr val="accent4">
                    <a:lumMod val="60000"/>
                    <a:lumOff val="40000"/>
                  </a:schemeClr>
                </a:solidFill>
                <a:hlinkClick r:id="rId7"/>
              </a:rPr>
              <a:t>https://hi.ng.mil</a:t>
            </a:r>
            <a:endParaRPr lang="en-US" b="1" dirty="0" smtClean="0">
              <a:solidFill>
                <a:schemeClr val="accent4">
                  <a:lumMod val="60000"/>
                  <a:lumOff val="40000"/>
                </a:schemeClr>
              </a:solidFill>
            </a:endParaRPr>
          </a:p>
          <a:p>
            <a:pPr lvl="2"/>
            <a:r>
              <a:rPr lang="en-US" b="1" dirty="0" smtClean="0">
                <a:solidFill>
                  <a:schemeClr val="accent4">
                    <a:lumMod val="60000"/>
                    <a:lumOff val="40000"/>
                  </a:schemeClr>
                </a:solidFill>
              </a:rPr>
              <a:t>  </a:t>
            </a:r>
            <a:r>
              <a:rPr lang="en-US" b="1" dirty="0" smtClean="0">
                <a:solidFill>
                  <a:schemeClr val="accent4">
                    <a:lumMod val="60000"/>
                    <a:lumOff val="40000"/>
                  </a:schemeClr>
                </a:solidFill>
                <a:hlinkClick r:id="rId8"/>
              </a:rPr>
              <a:t>https://afpaas.af.mil</a:t>
            </a:r>
            <a:endParaRPr lang="en-US" b="1" dirty="0" smtClean="0">
              <a:solidFill>
                <a:schemeClr val="accent4">
                  <a:lumMod val="60000"/>
                  <a:lumOff val="40000"/>
                </a:schemeClr>
              </a:solidFill>
            </a:endParaRPr>
          </a:p>
          <a:p>
            <a:pPr lvl="2"/>
            <a:r>
              <a:rPr lang="en-US" b="1" i="1" dirty="0" smtClean="0">
                <a:solidFill>
                  <a:schemeClr val="accent4">
                    <a:lumMod val="60000"/>
                    <a:lumOff val="40000"/>
                  </a:schemeClr>
                </a:solidFill>
              </a:rPr>
              <a:t>  </a:t>
            </a:r>
            <a:r>
              <a:rPr lang="en-US" b="1" dirty="0" smtClean="0">
                <a:solidFill>
                  <a:schemeClr val="accent4">
                    <a:lumMod val="60000"/>
                    <a:lumOff val="40000"/>
                  </a:schemeClr>
                </a:solidFill>
                <a:hlinkClick r:id="rId9"/>
              </a:rPr>
              <a:t>www.acsim.army.mil</a:t>
            </a:r>
            <a:endParaRPr lang="en-US" b="1" dirty="0" smtClean="0">
              <a:solidFill>
                <a:schemeClr val="accent4">
                  <a:lumMod val="60000"/>
                  <a:lumOff val="40000"/>
                </a:schemeClr>
              </a:solidFill>
            </a:endParaRPr>
          </a:p>
          <a:p>
            <a:pPr lvl="1" eaLnBrk="1" hangingPunct="1">
              <a:buFont typeface="Arial" pitchFamily="34" charset="0"/>
              <a:buChar char="•"/>
            </a:pPr>
            <a:r>
              <a:rPr lang="en-US" sz="2400" b="1" dirty="0" smtClean="0">
                <a:solidFill>
                  <a:schemeClr val="accent4">
                    <a:lumMod val="60000"/>
                    <a:lumOff val="40000"/>
                  </a:schemeClr>
                </a:solidFill>
              </a:rPr>
              <a:t>Training courses</a:t>
            </a:r>
          </a:p>
          <a:p>
            <a:pPr lvl="2" eaLnBrk="1" hangingPunct="1"/>
            <a:r>
              <a:rPr lang="en-US" b="1" dirty="0" smtClean="0">
                <a:solidFill>
                  <a:schemeClr val="accent4">
                    <a:lumMod val="60000"/>
                    <a:lumOff val="40000"/>
                  </a:schemeClr>
                </a:solidFill>
              </a:rPr>
              <a:t>   CPR/First Aid</a:t>
            </a:r>
          </a:p>
          <a:p>
            <a:pPr lvl="2" eaLnBrk="1" hangingPunct="1"/>
            <a:r>
              <a:rPr lang="en-US" b="1" dirty="0" smtClean="0">
                <a:solidFill>
                  <a:schemeClr val="accent4">
                    <a:lumMod val="60000"/>
                    <a:lumOff val="40000"/>
                  </a:schemeClr>
                </a:solidFill>
              </a:rPr>
              <a:t>   CERT Course</a:t>
            </a:r>
          </a:p>
          <a:p>
            <a:pPr lvl="1" eaLnBrk="1" hangingPunct="1">
              <a:buFont typeface="Arial" pitchFamily="34" charset="0"/>
              <a:buChar char="•"/>
            </a:pPr>
            <a:r>
              <a:rPr lang="en-US" sz="2400" b="1" dirty="0" smtClean="0">
                <a:solidFill>
                  <a:schemeClr val="accent4">
                    <a:lumMod val="60000"/>
                    <a:lumOff val="40000"/>
                  </a:schemeClr>
                </a:solidFill>
              </a:rPr>
              <a:t>News articles</a:t>
            </a:r>
          </a:p>
          <a:p>
            <a:pPr lvl="1" eaLnBrk="1" hangingPunct="1">
              <a:buFont typeface="Arial" pitchFamily="34" charset="0"/>
              <a:buChar char="•"/>
            </a:pPr>
            <a:r>
              <a:rPr lang="en-US" sz="2400" b="1" dirty="0" smtClean="0">
                <a:solidFill>
                  <a:schemeClr val="accent4">
                    <a:lumMod val="60000"/>
                    <a:lumOff val="40000"/>
                  </a:schemeClr>
                </a:solidFill>
              </a:rPr>
              <a:t>Radio Stations; Emergency Alert Systems</a:t>
            </a:r>
          </a:p>
        </p:txBody>
      </p:sp>
      <p:graphicFrame>
        <p:nvGraphicFramePr>
          <p:cNvPr id="3074" name="Object 18"/>
          <p:cNvGraphicFramePr>
            <a:graphicFrameLocks noChangeAspect="1"/>
          </p:cNvGraphicFramePr>
          <p:nvPr/>
        </p:nvGraphicFramePr>
        <p:xfrm>
          <a:off x="2590800" y="304800"/>
          <a:ext cx="368300" cy="542925"/>
        </p:xfrm>
        <a:graphic>
          <a:graphicData uri="http://schemas.openxmlformats.org/presentationml/2006/ole">
            <p:oleObj spid="_x0000_s3074" name="Clip" r:id="rId10" imgW="0" imgH="0" progId="">
              <p:embed/>
            </p:oleObj>
          </a:graphicData>
        </a:graphic>
      </p:graphicFrame>
      <p:pic>
        <p:nvPicPr>
          <p:cNvPr id="8" name="Picture 4"/>
          <p:cNvPicPr>
            <a:picLocks noChangeAspect="1" noChangeArrowheads="1"/>
          </p:cNvPicPr>
          <p:nvPr/>
        </p:nvPicPr>
        <p:blipFill>
          <a:blip r:embed="rId11" cstate="print"/>
          <a:srcRect l="3334" t="3778" r="23889" b="2889"/>
          <a:stretch>
            <a:fillRect/>
          </a:stretch>
        </p:blipFill>
        <p:spPr bwMode="auto">
          <a:xfrm>
            <a:off x="3429000" y="2057400"/>
            <a:ext cx="5333999" cy="3570356"/>
          </a:xfrm>
          <a:prstGeom prst="rect">
            <a:avLst/>
          </a:prstGeom>
          <a:noFill/>
          <a:ln w="9525">
            <a:noFill/>
            <a:miter lim="800000"/>
            <a:headEnd/>
            <a:tailEnd/>
          </a:ln>
        </p:spPr>
      </p:pic>
      <p:pic>
        <p:nvPicPr>
          <p:cNvPr id="7" name="Picture 6"/>
          <p:cNvPicPr>
            <a:picLocks noChangeAspect="1"/>
          </p:cNvPicPr>
          <p:nvPr/>
        </p:nvPicPr>
        <p:blipFill>
          <a:blip r:embed="rId12" cstate="print">
            <a:extLst>
              <a:ext uri="{28A0092B-C50C-407E-A947-70E740481C1C}">
                <a14:useLocalDpi xmlns="" xmlns:a14="http://schemas.microsoft.com/office/drawing/2010/main" val="0"/>
              </a:ext>
            </a:extLst>
          </a:blip>
          <a:stretch>
            <a:fillRect/>
          </a:stretch>
        </p:blipFill>
        <p:spPr>
          <a:xfrm flipH="1">
            <a:off x="7696200" y="5410200"/>
            <a:ext cx="1676400" cy="1447800"/>
          </a:xfrm>
          <a:prstGeom prst="rect">
            <a:avLst/>
          </a:prstGeom>
        </p:spPr>
      </p:pic>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00354" name="Picture 2" descr="hawaiian islands 8-9-06"/>
          <p:cNvPicPr>
            <a:picLocks noChangeAspect="1" noChangeArrowheads="1"/>
          </p:cNvPicPr>
          <p:nvPr/>
        </p:nvPicPr>
        <p:blipFill>
          <a:blip r:embed="rId3" cstate="print"/>
          <a:srcRect/>
          <a:stretch>
            <a:fillRect/>
          </a:stretch>
        </p:blipFill>
        <p:spPr bwMode="auto">
          <a:xfrm>
            <a:off x="0" y="0"/>
            <a:ext cx="9207500" cy="6921500"/>
          </a:xfrm>
          <a:prstGeom prst="rect">
            <a:avLst/>
          </a:prstGeom>
          <a:noFill/>
        </p:spPr>
      </p:pic>
      <p:sp>
        <p:nvSpPr>
          <p:cNvPr id="100355" name="Text Box 3"/>
          <p:cNvSpPr txBox="1">
            <a:spLocks noChangeArrowheads="1"/>
          </p:cNvSpPr>
          <p:nvPr/>
        </p:nvSpPr>
        <p:spPr bwMode="auto">
          <a:xfrm>
            <a:off x="714375" y="2149475"/>
            <a:ext cx="733425" cy="517525"/>
          </a:xfrm>
          <a:prstGeom prst="rect">
            <a:avLst/>
          </a:prstGeom>
          <a:noFill/>
          <a:ln w="9525">
            <a:noFill/>
            <a:miter lim="800000"/>
            <a:headEnd/>
            <a:tailEnd/>
          </a:ln>
          <a:effectLst/>
        </p:spPr>
        <p:txBody>
          <a:bodyPr wrap="none">
            <a:spAutoFit/>
          </a:bodyPr>
          <a:lstStyle/>
          <a:p>
            <a:pPr algn="ctr"/>
            <a:r>
              <a:rPr lang="en-US" sz="1400">
                <a:solidFill>
                  <a:srgbClr val="FFFF00"/>
                </a:solidFill>
                <a:latin typeface="Arial Rounded MT Bold" pitchFamily="34" charset="0"/>
              </a:rPr>
              <a:t>KQNG</a:t>
            </a:r>
          </a:p>
          <a:p>
            <a:pPr algn="ctr"/>
            <a:r>
              <a:rPr lang="en-US" sz="1400">
                <a:solidFill>
                  <a:srgbClr val="FFFF00"/>
                </a:solidFill>
                <a:latin typeface="Arial Rounded MT Bold" pitchFamily="34" charset="0"/>
              </a:rPr>
              <a:t>CD</a:t>
            </a:r>
          </a:p>
        </p:txBody>
      </p:sp>
      <p:sp>
        <p:nvSpPr>
          <p:cNvPr id="100356" name="Text Box 4"/>
          <p:cNvSpPr txBox="1">
            <a:spLocks noChangeArrowheads="1"/>
          </p:cNvSpPr>
          <p:nvPr/>
        </p:nvSpPr>
        <p:spPr bwMode="auto">
          <a:xfrm>
            <a:off x="2971800" y="1752600"/>
            <a:ext cx="800100" cy="942975"/>
          </a:xfrm>
          <a:prstGeom prst="rect">
            <a:avLst/>
          </a:prstGeom>
          <a:noFill/>
          <a:ln w="9525">
            <a:noFill/>
            <a:miter lim="800000"/>
            <a:headEnd/>
            <a:tailEnd/>
          </a:ln>
          <a:effectLst/>
        </p:spPr>
        <p:txBody>
          <a:bodyPr wrap="none">
            <a:spAutoFit/>
          </a:bodyPr>
          <a:lstStyle/>
          <a:p>
            <a:pPr algn="ctr"/>
            <a:r>
              <a:rPr lang="en-US" sz="1400">
                <a:solidFill>
                  <a:srgbClr val="FFFF00"/>
                </a:solidFill>
                <a:latin typeface="Arial Rounded MT Bold" pitchFamily="34" charset="0"/>
              </a:rPr>
              <a:t>KSSK</a:t>
            </a:r>
          </a:p>
          <a:p>
            <a:pPr algn="ctr"/>
            <a:r>
              <a:rPr lang="en-US" sz="1400">
                <a:solidFill>
                  <a:srgbClr val="FFFF00"/>
                </a:solidFill>
                <a:latin typeface="Arial Rounded MT Bold" pitchFamily="34" charset="0"/>
              </a:rPr>
              <a:t>KRTR</a:t>
            </a:r>
          </a:p>
          <a:p>
            <a:pPr algn="ctr"/>
            <a:r>
              <a:rPr lang="en-US" sz="1400">
                <a:solidFill>
                  <a:srgbClr val="FFFF00"/>
                </a:solidFill>
                <a:latin typeface="Arial Rounded MT Bold" pitchFamily="34" charset="0"/>
              </a:rPr>
              <a:t>CABLE</a:t>
            </a:r>
          </a:p>
          <a:p>
            <a:pPr algn="ctr"/>
            <a:r>
              <a:rPr lang="en-US" sz="1400">
                <a:solidFill>
                  <a:srgbClr val="FFFF00"/>
                </a:solidFill>
                <a:latin typeface="Arial Rounded MT Bold" pitchFamily="34" charset="0"/>
              </a:rPr>
              <a:t>CD</a:t>
            </a:r>
          </a:p>
        </p:txBody>
      </p:sp>
      <p:sp>
        <p:nvSpPr>
          <p:cNvPr id="100357" name="Text Box 5"/>
          <p:cNvSpPr txBox="1">
            <a:spLocks noChangeArrowheads="1"/>
          </p:cNvSpPr>
          <p:nvPr/>
        </p:nvSpPr>
        <p:spPr bwMode="auto">
          <a:xfrm>
            <a:off x="5483225" y="2330450"/>
            <a:ext cx="641350" cy="517525"/>
          </a:xfrm>
          <a:prstGeom prst="rect">
            <a:avLst/>
          </a:prstGeom>
          <a:noFill/>
          <a:ln w="9525">
            <a:noFill/>
            <a:miter lim="800000"/>
            <a:headEnd/>
            <a:tailEnd/>
          </a:ln>
          <a:effectLst/>
        </p:spPr>
        <p:txBody>
          <a:bodyPr wrap="none">
            <a:spAutoFit/>
          </a:bodyPr>
          <a:lstStyle/>
          <a:p>
            <a:pPr algn="ctr"/>
            <a:r>
              <a:rPr lang="en-US" sz="1400">
                <a:solidFill>
                  <a:srgbClr val="FFFF00"/>
                </a:solidFill>
                <a:latin typeface="Arial Rounded MT Bold" pitchFamily="34" charset="0"/>
              </a:rPr>
              <a:t>KMVI</a:t>
            </a:r>
          </a:p>
          <a:p>
            <a:pPr algn="ctr"/>
            <a:r>
              <a:rPr lang="en-US" sz="1400">
                <a:solidFill>
                  <a:srgbClr val="FFFF00"/>
                </a:solidFill>
                <a:latin typeface="Arial Rounded MT Bold" pitchFamily="34" charset="0"/>
              </a:rPr>
              <a:t>CD</a:t>
            </a:r>
          </a:p>
        </p:txBody>
      </p:sp>
      <p:sp>
        <p:nvSpPr>
          <p:cNvPr id="100358" name="Text Box 6"/>
          <p:cNvSpPr txBox="1">
            <a:spLocks noChangeArrowheads="1"/>
          </p:cNvSpPr>
          <p:nvPr/>
        </p:nvSpPr>
        <p:spPr bwMode="auto">
          <a:xfrm>
            <a:off x="7696200" y="2759075"/>
            <a:ext cx="717550" cy="517525"/>
          </a:xfrm>
          <a:prstGeom prst="rect">
            <a:avLst/>
          </a:prstGeom>
          <a:noFill/>
          <a:ln w="9525">
            <a:noFill/>
            <a:miter lim="800000"/>
            <a:headEnd/>
            <a:tailEnd/>
          </a:ln>
          <a:effectLst/>
        </p:spPr>
        <p:txBody>
          <a:bodyPr wrap="none">
            <a:spAutoFit/>
          </a:bodyPr>
          <a:lstStyle/>
          <a:p>
            <a:pPr algn="ctr"/>
            <a:r>
              <a:rPr lang="en-US" sz="1400">
                <a:solidFill>
                  <a:srgbClr val="FFFF00"/>
                </a:solidFill>
                <a:latin typeface="Arial Rounded MT Bold" pitchFamily="34" charset="0"/>
              </a:rPr>
              <a:t>KKBG</a:t>
            </a:r>
          </a:p>
          <a:p>
            <a:pPr algn="ctr"/>
            <a:r>
              <a:rPr lang="en-US" sz="1400">
                <a:solidFill>
                  <a:srgbClr val="FFFF00"/>
                </a:solidFill>
                <a:latin typeface="Arial Rounded MT Bold" pitchFamily="34" charset="0"/>
              </a:rPr>
              <a:t>CD</a:t>
            </a:r>
          </a:p>
        </p:txBody>
      </p:sp>
      <p:pic>
        <p:nvPicPr>
          <p:cNvPr id="100360" name="Picture 8"/>
          <p:cNvPicPr>
            <a:picLocks noChangeAspect="1" noChangeArrowheads="1"/>
          </p:cNvPicPr>
          <p:nvPr/>
        </p:nvPicPr>
        <p:blipFill>
          <a:blip r:embed="rId4" cstate="print"/>
          <a:srcRect/>
          <a:stretch>
            <a:fillRect/>
          </a:stretch>
        </p:blipFill>
        <p:spPr bwMode="auto">
          <a:xfrm>
            <a:off x="5378450" y="2851150"/>
            <a:ext cx="666750" cy="447675"/>
          </a:xfrm>
          <a:prstGeom prst="rect">
            <a:avLst/>
          </a:prstGeom>
          <a:noFill/>
          <a:ln w="9525">
            <a:noFill/>
            <a:miter lim="800000"/>
            <a:headEnd/>
            <a:tailEnd/>
          </a:ln>
          <a:effectLst/>
        </p:spPr>
      </p:pic>
      <p:pic>
        <p:nvPicPr>
          <p:cNvPr id="100361" name="Picture 9"/>
          <p:cNvPicPr>
            <a:picLocks noChangeAspect="1" noChangeArrowheads="1"/>
          </p:cNvPicPr>
          <p:nvPr/>
        </p:nvPicPr>
        <p:blipFill>
          <a:blip r:embed="rId4" cstate="print"/>
          <a:srcRect/>
          <a:stretch>
            <a:fillRect/>
          </a:stretch>
        </p:blipFill>
        <p:spPr bwMode="auto">
          <a:xfrm>
            <a:off x="2971800" y="2759075"/>
            <a:ext cx="666750" cy="447675"/>
          </a:xfrm>
          <a:prstGeom prst="rect">
            <a:avLst/>
          </a:prstGeom>
          <a:noFill/>
          <a:ln w="9525">
            <a:noFill/>
            <a:miter lim="800000"/>
            <a:headEnd/>
            <a:tailEnd/>
          </a:ln>
          <a:effectLst/>
        </p:spPr>
      </p:pic>
      <p:pic>
        <p:nvPicPr>
          <p:cNvPr id="100362" name="Picture 10"/>
          <p:cNvPicPr>
            <a:picLocks noChangeAspect="1" noChangeArrowheads="1"/>
          </p:cNvPicPr>
          <p:nvPr/>
        </p:nvPicPr>
        <p:blipFill>
          <a:blip r:embed="rId4" cstate="print"/>
          <a:srcRect/>
          <a:stretch>
            <a:fillRect/>
          </a:stretch>
        </p:blipFill>
        <p:spPr bwMode="auto">
          <a:xfrm>
            <a:off x="685800" y="2752725"/>
            <a:ext cx="666750" cy="447675"/>
          </a:xfrm>
          <a:prstGeom prst="rect">
            <a:avLst/>
          </a:prstGeom>
          <a:noFill/>
          <a:ln w="9525">
            <a:noFill/>
            <a:miter lim="800000"/>
            <a:headEnd/>
            <a:tailEnd/>
          </a:ln>
          <a:effectLst/>
        </p:spPr>
      </p:pic>
      <p:pic>
        <p:nvPicPr>
          <p:cNvPr id="100363" name="Picture 11"/>
          <p:cNvPicPr>
            <a:picLocks noChangeAspect="1" noChangeArrowheads="1"/>
          </p:cNvPicPr>
          <p:nvPr/>
        </p:nvPicPr>
        <p:blipFill>
          <a:blip r:embed="rId4" cstate="print"/>
          <a:srcRect/>
          <a:stretch>
            <a:fillRect/>
          </a:stretch>
        </p:blipFill>
        <p:spPr bwMode="auto">
          <a:xfrm>
            <a:off x="7639050" y="3317875"/>
            <a:ext cx="666750" cy="447675"/>
          </a:xfrm>
          <a:prstGeom prst="rect">
            <a:avLst/>
          </a:prstGeom>
          <a:noFill/>
          <a:ln w="9525">
            <a:noFill/>
            <a:miter lim="800000"/>
            <a:headEnd/>
            <a:tailEnd/>
          </a:ln>
          <a:effectLst/>
        </p:spPr>
      </p:pic>
      <p:sp>
        <p:nvSpPr>
          <p:cNvPr id="100364" name="WordArt 12"/>
          <p:cNvSpPr>
            <a:spLocks noChangeArrowheads="1" noChangeShapeType="1" noTextEdit="1"/>
          </p:cNvSpPr>
          <p:nvPr/>
        </p:nvSpPr>
        <p:spPr bwMode="auto">
          <a:xfrm>
            <a:off x="1371600" y="381000"/>
            <a:ext cx="6248400" cy="838200"/>
          </a:xfrm>
          <a:prstGeom prst="rect">
            <a:avLst/>
          </a:prstGeom>
        </p:spPr>
        <p:txBody>
          <a:bodyPr wrap="none" fromWordArt="1">
            <a:prstTxWarp prst="textPlain">
              <a:avLst>
                <a:gd name="adj" fmla="val 50000"/>
              </a:avLst>
            </a:prstTxWarp>
          </a:bodyPr>
          <a:lstStyle/>
          <a:p>
            <a:pPr algn="ctr"/>
            <a:r>
              <a:rPr lang="en-US" sz="3600" kern="10">
                <a:ln w="9525">
                  <a:noFill/>
                  <a:round/>
                  <a:headEnd/>
                  <a:tailEnd/>
                </a:ln>
                <a:gradFill rotWithShape="0">
                  <a:gsLst>
                    <a:gs pos="0">
                      <a:srgbClr val="FFFF00"/>
                    </a:gs>
                    <a:gs pos="100000">
                      <a:srgbClr val="FF9933"/>
                    </a:gs>
                  </a:gsLst>
                  <a:path path="rect">
                    <a:fillToRect l="50000" t="50000" r="50000" b="50000"/>
                  </a:path>
                </a:gradFill>
                <a:effectLst>
                  <a:outerShdw dist="35921" dir="2700000" algn="ctr" rotWithShape="0">
                    <a:srgbClr val="C0C0C0">
                      <a:alpha val="80000"/>
                    </a:srgbClr>
                  </a:outerShdw>
                </a:effectLst>
                <a:latin typeface="Impact"/>
              </a:rPr>
              <a:t>Emergency Alert System</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0361"/>
                                        </p:tgtEl>
                                        <p:attrNameLst>
                                          <p:attrName>style.visibility</p:attrName>
                                        </p:attrNameLst>
                                      </p:cBhvr>
                                      <p:to>
                                        <p:strVal val="visible"/>
                                      </p:to>
                                    </p:set>
                                    <p:animEffect transition="in" filter="fade">
                                      <p:cBhvr>
                                        <p:cTn id="7" dur="2000"/>
                                        <p:tgtEl>
                                          <p:spTgt spid="100361"/>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100360"/>
                                        </p:tgtEl>
                                        <p:attrNameLst>
                                          <p:attrName>style.visibility</p:attrName>
                                        </p:attrNameLst>
                                      </p:cBhvr>
                                      <p:to>
                                        <p:strVal val="visible"/>
                                      </p:to>
                                    </p:set>
                                    <p:animEffect transition="in" filter="fade">
                                      <p:cBhvr>
                                        <p:cTn id="11" dur="2000"/>
                                        <p:tgtEl>
                                          <p:spTgt spid="100360"/>
                                        </p:tgtEl>
                                      </p:cBhvr>
                                    </p:animEffect>
                                  </p:childTnLst>
                                </p:cTn>
                              </p:par>
                            </p:childTnLst>
                          </p:cTn>
                        </p:par>
                        <p:par>
                          <p:cTn id="12" fill="hold">
                            <p:stCondLst>
                              <p:cond delay="4000"/>
                            </p:stCondLst>
                            <p:childTnLst>
                              <p:par>
                                <p:cTn id="13" presetID="10" presetClass="entr" presetSubtype="0" fill="hold" nodeType="afterEffect">
                                  <p:stCondLst>
                                    <p:cond delay="0"/>
                                  </p:stCondLst>
                                  <p:childTnLst>
                                    <p:set>
                                      <p:cBhvr>
                                        <p:cTn id="14" dur="1" fill="hold">
                                          <p:stCondLst>
                                            <p:cond delay="0"/>
                                          </p:stCondLst>
                                        </p:cTn>
                                        <p:tgtEl>
                                          <p:spTgt spid="100362"/>
                                        </p:tgtEl>
                                        <p:attrNameLst>
                                          <p:attrName>style.visibility</p:attrName>
                                        </p:attrNameLst>
                                      </p:cBhvr>
                                      <p:to>
                                        <p:strVal val="visible"/>
                                      </p:to>
                                    </p:set>
                                    <p:animEffect transition="in" filter="fade">
                                      <p:cBhvr>
                                        <p:cTn id="15" dur="2000"/>
                                        <p:tgtEl>
                                          <p:spTgt spid="100362"/>
                                        </p:tgtEl>
                                      </p:cBhvr>
                                    </p:animEffect>
                                  </p:childTnLst>
                                </p:cTn>
                              </p:par>
                            </p:childTnLst>
                          </p:cTn>
                        </p:par>
                        <p:par>
                          <p:cTn id="16" fill="hold">
                            <p:stCondLst>
                              <p:cond delay="6000"/>
                            </p:stCondLst>
                            <p:childTnLst>
                              <p:par>
                                <p:cTn id="17" presetID="10" presetClass="entr" presetSubtype="0" fill="hold" nodeType="afterEffect">
                                  <p:stCondLst>
                                    <p:cond delay="0"/>
                                  </p:stCondLst>
                                  <p:childTnLst>
                                    <p:set>
                                      <p:cBhvr>
                                        <p:cTn id="18" dur="1" fill="hold">
                                          <p:stCondLst>
                                            <p:cond delay="0"/>
                                          </p:stCondLst>
                                        </p:cTn>
                                        <p:tgtEl>
                                          <p:spTgt spid="100363"/>
                                        </p:tgtEl>
                                        <p:attrNameLst>
                                          <p:attrName>style.visibility</p:attrName>
                                        </p:attrNameLst>
                                      </p:cBhvr>
                                      <p:to>
                                        <p:strVal val="visible"/>
                                      </p:to>
                                    </p:set>
                                    <p:animEffect transition="in" filter="fade">
                                      <p:cBhvr>
                                        <p:cTn id="19" dur="2000"/>
                                        <p:tgtEl>
                                          <p:spTgt spid="1003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5" descr="dog kennel.jpg"/>
          <p:cNvPicPr>
            <a:picLocks noChangeAspect="1"/>
          </p:cNvPicPr>
          <p:nvPr/>
        </p:nvPicPr>
        <p:blipFill>
          <a:blip r:embed="rId4" cstate="email"/>
          <a:srcRect/>
          <a:stretch>
            <a:fillRect/>
          </a:stretch>
        </p:blipFill>
        <p:spPr bwMode="auto">
          <a:xfrm>
            <a:off x="7010400" y="1524000"/>
            <a:ext cx="2133600" cy="1697038"/>
          </a:xfrm>
          <a:prstGeom prst="rect">
            <a:avLst/>
          </a:prstGeom>
          <a:ln>
            <a:noFill/>
          </a:ln>
          <a:effectLst>
            <a:softEdge rad="112500"/>
          </a:effectLst>
        </p:spPr>
      </p:pic>
      <p:sp>
        <p:nvSpPr>
          <p:cNvPr id="4100" name="Slide Number Placeholder 1"/>
          <p:cNvSpPr>
            <a:spLocks noGrp="1"/>
          </p:cNvSpPr>
          <p:nvPr>
            <p:ph type="sldNum" sz="quarter" idx="12"/>
          </p:nvPr>
        </p:nvSpPr>
        <p:spPr>
          <a:xfrm>
            <a:off x="8610600" y="6381750"/>
            <a:ext cx="533400" cy="476250"/>
          </a:xfrm>
          <a:noFill/>
        </p:spPr>
        <p:txBody>
          <a:bodyPr/>
          <a:lstStyle/>
          <a:p>
            <a:pPr algn="ctr"/>
            <a:fld id="{56FF8A0E-B555-4940-82F5-720AC6633098}" type="slidenum">
              <a:rPr lang="en-US" smtClean="0"/>
              <a:pPr algn="ctr"/>
              <a:t>35</a:t>
            </a:fld>
            <a:endParaRPr lang="en-US" smtClean="0"/>
          </a:p>
        </p:txBody>
      </p:sp>
      <p:sp>
        <p:nvSpPr>
          <p:cNvPr id="3" name="Rectangle 2"/>
          <p:cNvSpPr/>
          <p:nvPr/>
        </p:nvSpPr>
        <p:spPr>
          <a:xfrm>
            <a:off x="446088" y="0"/>
            <a:ext cx="8697912" cy="954088"/>
          </a:xfrm>
          <a:prstGeom prst="rect">
            <a:avLst/>
          </a:prstGeom>
        </p:spPr>
        <p:txBody>
          <a:bodyPr>
            <a:spAutoFit/>
            <a:scene3d>
              <a:camera prst="orthographicFront"/>
              <a:lightRig rig="threePt" dir="t"/>
            </a:scene3d>
            <a:sp3d extrusionH="57150">
              <a:bevelT w="38100" h="38100"/>
            </a:sp3d>
          </a:bodyPr>
          <a:lstStyle/>
          <a:p>
            <a:pPr algn="ctr">
              <a:defRPr/>
            </a:pPr>
            <a:r>
              <a:rPr lang="en-US" sz="2800" b="1" dirty="0">
                <a:solidFill>
                  <a:schemeClr val="accent4">
                    <a:lumMod val="60000"/>
                    <a:lumOff val="40000"/>
                  </a:schemeClr>
                </a:solidFill>
                <a:latin typeface="+mj-lt"/>
              </a:rPr>
              <a:t>Be Informed: </a:t>
            </a:r>
          </a:p>
          <a:p>
            <a:pPr algn="ctr">
              <a:defRPr/>
            </a:pPr>
            <a:r>
              <a:rPr lang="en-US" sz="2800" b="1" dirty="0">
                <a:solidFill>
                  <a:schemeClr val="accent4">
                    <a:lumMod val="60000"/>
                    <a:lumOff val="40000"/>
                  </a:schemeClr>
                </a:solidFill>
                <a:latin typeface="+mj-lt"/>
              </a:rPr>
              <a:t>State of Hawaii </a:t>
            </a:r>
            <a:r>
              <a:rPr lang="en-US" sz="2800" b="1" dirty="0" smtClean="0">
                <a:solidFill>
                  <a:schemeClr val="accent4">
                    <a:lumMod val="60000"/>
                    <a:lumOff val="40000"/>
                  </a:schemeClr>
                </a:solidFill>
                <a:latin typeface="+mj-lt"/>
              </a:rPr>
              <a:t>Shelters</a:t>
            </a:r>
            <a:endParaRPr lang="en-US" sz="2800" b="1" dirty="0">
              <a:solidFill>
                <a:schemeClr val="accent4">
                  <a:lumMod val="60000"/>
                  <a:lumOff val="40000"/>
                </a:schemeClr>
              </a:solidFill>
              <a:latin typeface="+mj-lt"/>
            </a:endParaRPr>
          </a:p>
        </p:txBody>
      </p:sp>
      <p:sp>
        <p:nvSpPr>
          <p:cNvPr id="7" name="Rectangle 6"/>
          <p:cNvSpPr/>
          <p:nvPr/>
        </p:nvSpPr>
        <p:spPr>
          <a:xfrm>
            <a:off x="0" y="914400"/>
            <a:ext cx="8704263" cy="6315575"/>
          </a:xfrm>
          <a:prstGeom prst="rect">
            <a:avLst/>
          </a:prstGeom>
        </p:spPr>
        <p:txBody>
          <a:bodyPr wrap="square">
            <a:spAutoFit/>
            <a:scene3d>
              <a:camera prst="orthographicFront"/>
              <a:lightRig rig="threePt" dir="t"/>
            </a:scene3d>
            <a:sp3d extrusionH="57150">
              <a:bevelT w="38100" h="38100"/>
            </a:sp3d>
          </a:bodyPr>
          <a:lstStyle/>
          <a:p>
            <a:pPr marL="228600" indent="-228600">
              <a:lnSpc>
                <a:spcPct val="90000"/>
              </a:lnSpc>
              <a:spcBef>
                <a:spcPct val="40000"/>
              </a:spcBef>
              <a:buSzPct val="110000"/>
              <a:buFontTx/>
              <a:buChar char="•"/>
              <a:defRPr/>
            </a:pPr>
            <a:r>
              <a:rPr lang="en-US" sz="2800" b="1" kern="0" dirty="0">
                <a:solidFill>
                  <a:schemeClr val="accent4">
                    <a:lumMod val="60000"/>
                    <a:lumOff val="40000"/>
                  </a:schemeClr>
                </a:solidFill>
                <a:latin typeface="Arial"/>
              </a:rPr>
              <a:t>State and City &amp; County of Honolulu Shelters</a:t>
            </a:r>
          </a:p>
          <a:p>
            <a:pPr marL="577850" lvl="1" indent="-234950">
              <a:lnSpc>
                <a:spcPct val="90000"/>
              </a:lnSpc>
              <a:spcBef>
                <a:spcPct val="40000"/>
              </a:spcBef>
              <a:buFontTx/>
              <a:buChar char="–"/>
              <a:defRPr/>
            </a:pPr>
            <a:r>
              <a:rPr lang="en-US" sz="2400" b="1" kern="0" dirty="0">
                <a:solidFill>
                  <a:schemeClr val="accent4">
                    <a:lumMod val="60000"/>
                    <a:lumOff val="40000"/>
                  </a:schemeClr>
                </a:solidFill>
                <a:latin typeface="Arial"/>
              </a:rPr>
              <a:t>Locations of all state shelters can be found at  </a:t>
            </a:r>
            <a:r>
              <a:rPr lang="en-US" sz="2400" b="1" kern="0" dirty="0">
                <a:solidFill>
                  <a:schemeClr val="accent4">
                    <a:lumMod val="60000"/>
                    <a:lumOff val="40000"/>
                  </a:schemeClr>
                </a:solidFill>
                <a:latin typeface="Arial"/>
                <a:hlinkClick r:id="rId5"/>
              </a:rPr>
              <a:t>http://www.scd.state.hi.us/</a:t>
            </a:r>
            <a:endParaRPr lang="en-US" sz="2400" b="1" kern="0" dirty="0">
              <a:solidFill>
                <a:schemeClr val="accent4">
                  <a:lumMod val="60000"/>
                  <a:lumOff val="40000"/>
                </a:schemeClr>
              </a:solidFill>
              <a:latin typeface="Arial"/>
            </a:endParaRPr>
          </a:p>
          <a:p>
            <a:pPr marL="1035050" lvl="2" indent="-234950">
              <a:lnSpc>
                <a:spcPct val="90000"/>
              </a:lnSpc>
              <a:spcBef>
                <a:spcPct val="40000"/>
              </a:spcBef>
              <a:buFontTx/>
              <a:buChar char="–"/>
              <a:defRPr/>
            </a:pPr>
            <a:r>
              <a:rPr lang="en-US" sz="2400" b="1" kern="0" dirty="0" smtClean="0">
                <a:solidFill>
                  <a:schemeClr val="accent4">
                    <a:lumMod val="60000"/>
                    <a:lumOff val="40000"/>
                  </a:schemeClr>
                </a:solidFill>
                <a:latin typeface="Arial"/>
              </a:rPr>
              <a:t>All Schools </a:t>
            </a:r>
            <a:r>
              <a:rPr lang="en-US" sz="2400" b="1" kern="0" dirty="0">
                <a:solidFill>
                  <a:schemeClr val="accent4">
                    <a:lumMod val="60000"/>
                    <a:lumOff val="40000"/>
                  </a:schemeClr>
                </a:solidFill>
                <a:latin typeface="Arial"/>
              </a:rPr>
              <a:t>in State of HI are </a:t>
            </a:r>
            <a:r>
              <a:rPr lang="en-US" sz="2400" b="1" kern="0" dirty="0" smtClean="0">
                <a:solidFill>
                  <a:schemeClr val="accent4">
                    <a:lumMod val="60000"/>
                    <a:lumOff val="40000"/>
                  </a:schemeClr>
                </a:solidFill>
                <a:latin typeface="Arial"/>
              </a:rPr>
              <a:t>Shelters</a:t>
            </a:r>
          </a:p>
          <a:p>
            <a:pPr marL="1035050" lvl="2" indent="-234950">
              <a:lnSpc>
                <a:spcPct val="90000"/>
              </a:lnSpc>
              <a:spcBef>
                <a:spcPct val="40000"/>
              </a:spcBef>
              <a:buFontTx/>
              <a:buChar char="–"/>
              <a:defRPr/>
            </a:pPr>
            <a:r>
              <a:rPr lang="en-US" sz="2400" b="1" kern="0" dirty="0">
                <a:solidFill>
                  <a:schemeClr val="accent4">
                    <a:lumMod val="60000"/>
                    <a:lumOff val="40000"/>
                  </a:schemeClr>
                </a:solidFill>
                <a:latin typeface="Arial"/>
              </a:rPr>
              <a:t> </a:t>
            </a:r>
            <a:r>
              <a:rPr lang="en-US" sz="2400" b="1" i="1" kern="0" dirty="0" smtClean="0">
                <a:solidFill>
                  <a:schemeClr val="accent4">
                    <a:lumMod val="60000"/>
                    <a:lumOff val="40000"/>
                  </a:schemeClr>
                </a:solidFill>
                <a:latin typeface="Arial"/>
              </a:rPr>
              <a:t>NOTE</a:t>
            </a:r>
            <a:r>
              <a:rPr lang="en-US" sz="2400" b="1" kern="0" dirty="0" smtClean="0">
                <a:solidFill>
                  <a:schemeClr val="accent4">
                    <a:lumMod val="60000"/>
                    <a:lumOff val="40000"/>
                  </a:schemeClr>
                </a:solidFill>
                <a:latin typeface="Arial"/>
              </a:rPr>
              <a:t>: Not all schools will be open!</a:t>
            </a:r>
            <a:endParaRPr lang="en-US" sz="2400" b="1" kern="0" dirty="0">
              <a:solidFill>
                <a:schemeClr val="accent4">
                  <a:lumMod val="60000"/>
                  <a:lumOff val="40000"/>
                </a:schemeClr>
              </a:solidFill>
              <a:latin typeface="Arial"/>
            </a:endParaRPr>
          </a:p>
          <a:p>
            <a:pPr marL="1035050" lvl="2" indent="-234950">
              <a:lnSpc>
                <a:spcPct val="90000"/>
              </a:lnSpc>
              <a:spcBef>
                <a:spcPct val="40000"/>
              </a:spcBef>
              <a:buFontTx/>
              <a:buChar char="–"/>
              <a:defRPr/>
            </a:pPr>
            <a:r>
              <a:rPr lang="en-US" sz="2400" b="1" kern="0" dirty="0">
                <a:solidFill>
                  <a:schemeClr val="accent4">
                    <a:lumMod val="60000"/>
                    <a:lumOff val="40000"/>
                  </a:schemeClr>
                </a:solidFill>
                <a:latin typeface="Arial"/>
              </a:rPr>
              <a:t>Specific shelters are set up for special needs populations and to receive pets </a:t>
            </a:r>
          </a:p>
          <a:p>
            <a:pPr marL="1035050" lvl="2" indent="-234950">
              <a:lnSpc>
                <a:spcPct val="90000"/>
              </a:lnSpc>
              <a:spcBef>
                <a:spcPct val="40000"/>
              </a:spcBef>
              <a:buFontTx/>
              <a:buChar char="–"/>
              <a:defRPr/>
            </a:pPr>
            <a:r>
              <a:rPr lang="en-US" sz="2400" b="1" kern="0" dirty="0">
                <a:solidFill>
                  <a:schemeClr val="accent4">
                    <a:lumMod val="60000"/>
                    <a:lumOff val="40000"/>
                  </a:schemeClr>
                </a:solidFill>
                <a:latin typeface="Arial"/>
              </a:rPr>
              <a:t>Pets must have supplies and be in hard sided kennel</a:t>
            </a:r>
          </a:p>
          <a:p>
            <a:pPr marL="577850" lvl="1" indent="-234950">
              <a:lnSpc>
                <a:spcPct val="90000"/>
              </a:lnSpc>
              <a:spcBef>
                <a:spcPct val="40000"/>
              </a:spcBef>
              <a:buFontTx/>
              <a:buChar char="–"/>
              <a:defRPr/>
            </a:pPr>
            <a:r>
              <a:rPr lang="en-US" sz="2400" b="1" kern="0" dirty="0">
                <a:solidFill>
                  <a:schemeClr val="accent4">
                    <a:lumMod val="60000"/>
                    <a:lumOff val="40000"/>
                  </a:schemeClr>
                </a:solidFill>
                <a:latin typeface="Arial"/>
              </a:rPr>
              <a:t>Monitor the State </a:t>
            </a:r>
            <a:r>
              <a:rPr lang="en-US" sz="2400" b="1" kern="0" dirty="0" smtClean="0">
                <a:solidFill>
                  <a:schemeClr val="accent4">
                    <a:lumMod val="60000"/>
                    <a:lumOff val="40000"/>
                  </a:schemeClr>
                </a:solidFill>
                <a:latin typeface="Arial"/>
              </a:rPr>
              <a:t>CD website and </a:t>
            </a:r>
            <a:r>
              <a:rPr lang="en-US" sz="2400" b="1" kern="0" dirty="0">
                <a:solidFill>
                  <a:schemeClr val="accent4">
                    <a:lumMod val="60000"/>
                    <a:lumOff val="40000"/>
                  </a:schemeClr>
                </a:solidFill>
                <a:latin typeface="Arial"/>
              </a:rPr>
              <a:t>radio/TV for opening </a:t>
            </a:r>
            <a:r>
              <a:rPr lang="en-US" sz="2400" b="1" kern="0" dirty="0" smtClean="0">
                <a:solidFill>
                  <a:schemeClr val="accent4">
                    <a:lumMod val="60000"/>
                    <a:lumOff val="40000"/>
                  </a:schemeClr>
                </a:solidFill>
                <a:latin typeface="Arial"/>
              </a:rPr>
              <a:t>times/locations </a:t>
            </a:r>
            <a:r>
              <a:rPr lang="en-US" sz="2400" b="1" kern="0" dirty="0">
                <a:solidFill>
                  <a:schemeClr val="accent4">
                    <a:lumMod val="60000"/>
                    <a:lumOff val="40000"/>
                  </a:schemeClr>
                </a:solidFill>
                <a:latin typeface="Arial"/>
              </a:rPr>
              <a:t>of local shelter as not all schools will open as shelters</a:t>
            </a:r>
          </a:p>
          <a:p>
            <a:pPr marL="577850" lvl="1" indent="-234950">
              <a:lnSpc>
                <a:spcPct val="90000"/>
              </a:lnSpc>
              <a:spcBef>
                <a:spcPct val="40000"/>
              </a:spcBef>
              <a:buFontTx/>
              <a:buChar char="–"/>
              <a:defRPr/>
            </a:pPr>
            <a:r>
              <a:rPr lang="en-US" sz="2400" b="1" kern="0" dirty="0">
                <a:solidFill>
                  <a:schemeClr val="accent4">
                    <a:lumMod val="60000"/>
                    <a:lumOff val="40000"/>
                  </a:schemeClr>
                </a:solidFill>
                <a:latin typeface="Arial"/>
              </a:rPr>
              <a:t>Ensure you bring your Emergency Kit and water with you </a:t>
            </a:r>
          </a:p>
          <a:p>
            <a:pPr marL="577850" lvl="1" indent="-234950">
              <a:lnSpc>
                <a:spcPct val="90000"/>
              </a:lnSpc>
              <a:spcBef>
                <a:spcPct val="40000"/>
              </a:spcBef>
              <a:buClr>
                <a:srgbClr val="FFFF00"/>
              </a:buClr>
              <a:defRPr/>
            </a:pPr>
            <a:endParaRPr lang="en-US" sz="2400" b="1" kern="0" dirty="0">
              <a:solidFill>
                <a:srgbClr val="000099"/>
              </a:solidFill>
              <a:latin typeface="Arial"/>
            </a:endParaRPr>
          </a:p>
        </p:txBody>
      </p:sp>
      <p:graphicFrame>
        <p:nvGraphicFramePr>
          <p:cNvPr id="4098" name="Object 18"/>
          <p:cNvGraphicFramePr>
            <a:graphicFrameLocks noChangeAspect="1"/>
          </p:cNvGraphicFramePr>
          <p:nvPr/>
        </p:nvGraphicFramePr>
        <p:xfrm>
          <a:off x="3429000" y="0"/>
          <a:ext cx="368300" cy="457200"/>
        </p:xfrm>
        <a:graphic>
          <a:graphicData uri="http://schemas.openxmlformats.org/presentationml/2006/ole">
            <p:oleObj spid="_x0000_s4098" name="Clip" r:id="rId6" imgW="0" imgH="0" progId="">
              <p:embed/>
            </p:oleObj>
          </a:graphicData>
        </a:graphic>
      </p:graphicFrame>
      <p:pic>
        <p:nvPicPr>
          <p:cNvPr id="8" name="Picture 7"/>
          <p:cNvPicPr>
            <a:picLocks noChangeAspect="1"/>
          </p:cNvPicPr>
          <p:nvPr/>
        </p:nvPicPr>
        <p:blipFill>
          <a:blip r:embed="rId7" cstate="print">
            <a:extLst>
              <a:ext uri="{28A0092B-C50C-407E-A947-70E740481C1C}">
                <a14:useLocalDpi xmlns="" xmlns:a14="http://schemas.microsoft.com/office/drawing/2010/main" val="0"/>
              </a:ext>
            </a:extLst>
          </a:blip>
          <a:stretch>
            <a:fillRect/>
          </a:stretch>
        </p:blipFill>
        <p:spPr>
          <a:xfrm flipH="1">
            <a:off x="8305800" y="5410200"/>
            <a:ext cx="838200" cy="1447800"/>
          </a:xfrm>
          <a:prstGeom prst="rect">
            <a:avLst/>
          </a:prstGeom>
        </p:spPr>
      </p:pic>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flipH="1">
            <a:off x="7696200" y="5410200"/>
            <a:ext cx="1676400" cy="1447800"/>
          </a:xfrm>
          <a:prstGeom prst="rect">
            <a:avLst/>
          </a:prstGeom>
        </p:spPr>
      </p:pic>
      <p:sp>
        <p:nvSpPr>
          <p:cNvPr id="6147" name="Slide Number Placeholder 4"/>
          <p:cNvSpPr>
            <a:spLocks noGrp="1"/>
          </p:cNvSpPr>
          <p:nvPr>
            <p:ph type="sldNum" sz="quarter" idx="12"/>
          </p:nvPr>
        </p:nvSpPr>
        <p:spPr>
          <a:xfrm>
            <a:off x="3124200" y="6245225"/>
            <a:ext cx="2895600" cy="476250"/>
          </a:xfrm>
          <a:noFill/>
        </p:spPr>
        <p:txBody>
          <a:bodyPr/>
          <a:lstStyle/>
          <a:p>
            <a:pPr algn="ctr"/>
            <a:fld id="{838263BF-8180-454D-A1D5-DDFB9169ADEC}" type="slidenum">
              <a:rPr lang="en-US" smtClean="0"/>
              <a:pPr algn="ctr"/>
              <a:t>36</a:t>
            </a:fld>
            <a:endParaRPr lang="en-US" smtClean="0"/>
          </a:p>
        </p:txBody>
      </p:sp>
      <p:sp>
        <p:nvSpPr>
          <p:cNvPr id="6148" name="Rectangle 2"/>
          <p:cNvSpPr>
            <a:spLocks noGrp="1" noChangeArrowheads="1"/>
          </p:cNvSpPr>
          <p:nvPr>
            <p:ph type="title"/>
          </p:nvPr>
        </p:nvSpPr>
        <p:spPr>
          <a:xfrm>
            <a:off x="1600200" y="228600"/>
            <a:ext cx="6048375" cy="415925"/>
          </a:xfrm>
        </p:spPr>
        <p:txBody>
          <a:bodyPr>
            <a:normAutofit fontScale="90000"/>
            <a:scene3d>
              <a:camera prst="orthographicFront"/>
              <a:lightRig rig="threePt" dir="t"/>
            </a:scene3d>
            <a:sp3d extrusionH="57150">
              <a:bevelT w="38100" h="38100"/>
            </a:sp3d>
          </a:bodyPr>
          <a:lstStyle/>
          <a:p>
            <a:pPr algn="ctr" eaLnBrk="1" hangingPunct="1"/>
            <a:r>
              <a:rPr lang="en-US" b="1" dirty="0" smtClean="0">
                <a:solidFill>
                  <a:schemeClr val="accent4">
                    <a:lumMod val="60000"/>
                    <a:lumOff val="40000"/>
                  </a:schemeClr>
                </a:solidFill>
              </a:rPr>
              <a:t>Have a Plan</a:t>
            </a:r>
          </a:p>
        </p:txBody>
      </p:sp>
      <p:pic>
        <p:nvPicPr>
          <p:cNvPr id="6149" name="Picture 4" descr="evacuation"/>
          <p:cNvPicPr>
            <a:picLocks noChangeAspect="1" noChangeArrowheads="1"/>
          </p:cNvPicPr>
          <p:nvPr/>
        </p:nvPicPr>
        <p:blipFill>
          <a:blip r:embed="rId5" cstate="email"/>
          <a:srcRect/>
          <a:stretch>
            <a:fillRect/>
          </a:stretch>
        </p:blipFill>
        <p:spPr bwMode="auto">
          <a:xfrm>
            <a:off x="4953000" y="2362200"/>
            <a:ext cx="2705100" cy="2555875"/>
          </a:xfrm>
          <a:prstGeom prst="ellipse">
            <a:avLst/>
          </a:prstGeom>
          <a:ln>
            <a:noFill/>
          </a:ln>
          <a:effectLst>
            <a:softEdge rad="112500"/>
          </a:effectLst>
        </p:spPr>
      </p:pic>
      <p:sp>
        <p:nvSpPr>
          <p:cNvPr id="6150" name="Text Box 8"/>
          <p:cNvSpPr txBox="1">
            <a:spLocks noChangeArrowheads="1"/>
          </p:cNvSpPr>
          <p:nvPr/>
        </p:nvSpPr>
        <p:spPr bwMode="auto">
          <a:xfrm>
            <a:off x="4273550" y="1530350"/>
            <a:ext cx="3651250" cy="523220"/>
          </a:xfrm>
          <a:prstGeom prst="rect">
            <a:avLst/>
          </a:prstGeom>
          <a:noFill/>
          <a:ln w="15875" algn="ctr">
            <a:noFill/>
            <a:miter lim="800000"/>
            <a:headEnd/>
            <a:tailEnd/>
          </a:ln>
        </p:spPr>
        <p:txBody>
          <a:bodyPr>
            <a:spAutoFit/>
            <a:scene3d>
              <a:camera prst="orthographicFront"/>
              <a:lightRig rig="threePt" dir="t"/>
            </a:scene3d>
            <a:sp3d extrusionH="57150">
              <a:bevelT w="38100" h="38100"/>
            </a:sp3d>
          </a:bodyPr>
          <a:lstStyle/>
          <a:p>
            <a:pPr algn="ctr">
              <a:spcBef>
                <a:spcPct val="50000"/>
              </a:spcBef>
            </a:pPr>
            <a:r>
              <a:rPr lang="en-US" sz="2800" b="1" dirty="0">
                <a:solidFill>
                  <a:schemeClr val="accent4">
                    <a:lumMod val="60000"/>
                    <a:lumOff val="40000"/>
                  </a:schemeClr>
                </a:solidFill>
              </a:rPr>
              <a:t>Family Emergency Plan</a:t>
            </a:r>
          </a:p>
        </p:txBody>
      </p:sp>
      <p:sp>
        <p:nvSpPr>
          <p:cNvPr id="6151" name="Text Box 9"/>
          <p:cNvSpPr txBox="1">
            <a:spLocks noChangeArrowheads="1"/>
          </p:cNvSpPr>
          <p:nvPr/>
        </p:nvSpPr>
        <p:spPr bwMode="auto">
          <a:xfrm>
            <a:off x="4170363" y="5454650"/>
            <a:ext cx="4592637" cy="523220"/>
          </a:xfrm>
          <a:prstGeom prst="rect">
            <a:avLst/>
          </a:prstGeom>
          <a:noFill/>
          <a:ln w="15875" algn="ctr">
            <a:noFill/>
            <a:miter lim="800000"/>
            <a:headEnd/>
            <a:tailEnd/>
          </a:ln>
        </p:spPr>
        <p:txBody>
          <a:bodyPr>
            <a:spAutoFit/>
            <a:scene3d>
              <a:camera prst="orthographicFront"/>
              <a:lightRig rig="threePt" dir="t"/>
            </a:scene3d>
            <a:sp3d extrusionH="57150">
              <a:bevelT w="38100" h="38100"/>
            </a:sp3d>
          </a:bodyPr>
          <a:lstStyle/>
          <a:p>
            <a:pPr algn="ctr">
              <a:spcBef>
                <a:spcPct val="50000"/>
              </a:spcBef>
            </a:pPr>
            <a:r>
              <a:rPr lang="en-US" sz="2800" b="1" dirty="0">
                <a:solidFill>
                  <a:schemeClr val="accent4">
                    <a:lumMod val="60000"/>
                    <a:lumOff val="40000"/>
                  </a:schemeClr>
                </a:solidFill>
              </a:rPr>
              <a:t>Family Communication Plan</a:t>
            </a:r>
          </a:p>
        </p:txBody>
      </p:sp>
      <p:pic>
        <p:nvPicPr>
          <p:cNvPr id="6152" name="Picture 11" descr="armband72"/>
          <p:cNvPicPr>
            <a:picLocks noChangeAspect="1" noChangeArrowheads="1"/>
          </p:cNvPicPr>
          <p:nvPr/>
        </p:nvPicPr>
        <p:blipFill>
          <a:blip r:embed="rId6" cstate="email">
            <a:lum bright="10000"/>
          </a:blip>
          <a:srcRect/>
          <a:stretch>
            <a:fillRect/>
          </a:stretch>
        </p:blipFill>
        <p:spPr bwMode="auto">
          <a:xfrm>
            <a:off x="762000" y="762000"/>
            <a:ext cx="3214687" cy="228441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graphicFrame>
        <p:nvGraphicFramePr>
          <p:cNvPr id="6146" name="Object 18"/>
          <p:cNvGraphicFramePr>
            <a:graphicFrameLocks noChangeAspect="1"/>
          </p:cNvGraphicFramePr>
          <p:nvPr/>
        </p:nvGraphicFramePr>
        <p:xfrm>
          <a:off x="1905000" y="228600"/>
          <a:ext cx="368300" cy="522288"/>
        </p:xfrm>
        <a:graphic>
          <a:graphicData uri="http://schemas.openxmlformats.org/presentationml/2006/ole">
            <p:oleObj spid="_x0000_s5122" name="Clip" r:id="rId7" imgW="0" imgH="0" progId="">
              <p:embed/>
            </p:oleObj>
          </a:graphicData>
        </a:graphic>
      </p:graphicFrame>
      <p:pic>
        <p:nvPicPr>
          <p:cNvPr id="10" name="Picture 9" descr="1221_coa_porcellphonesoldiers11.jpg"/>
          <p:cNvPicPr>
            <a:picLocks noChangeAspect="1"/>
          </p:cNvPicPr>
          <p:nvPr/>
        </p:nvPicPr>
        <p:blipFill>
          <a:blip r:embed="rId8" cstate="print">
            <a:lum bright="10000"/>
          </a:blip>
          <a:stretch>
            <a:fillRect/>
          </a:stretch>
        </p:blipFill>
        <p:spPr>
          <a:xfrm>
            <a:off x="762000" y="3200400"/>
            <a:ext cx="3200400" cy="3575372"/>
          </a:xfrm>
          <a:prstGeom prst="rect">
            <a:avLst/>
          </a:prstGeom>
          <a:ln>
            <a:noFill/>
          </a:ln>
          <a:effectLst>
            <a:softEdge rad="112500"/>
          </a:effectLst>
        </p:spPr>
      </p:pic>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2"/>
          <p:cNvSpPr>
            <a:spLocks noGrp="1" noChangeArrowheads="1"/>
          </p:cNvSpPr>
          <p:nvPr>
            <p:ph type="title"/>
          </p:nvPr>
        </p:nvSpPr>
        <p:spPr>
          <a:xfrm>
            <a:off x="1752600" y="0"/>
            <a:ext cx="7010400" cy="1022350"/>
          </a:xfrm>
        </p:spPr>
        <p:txBody>
          <a:bodyPr>
            <a:normAutofit/>
            <a:scene3d>
              <a:camera prst="orthographicFront"/>
              <a:lightRig rig="threePt" dir="t"/>
            </a:scene3d>
            <a:sp3d extrusionH="57150">
              <a:bevelT w="38100" h="38100"/>
            </a:sp3d>
          </a:bodyPr>
          <a:lstStyle/>
          <a:p>
            <a:pPr eaLnBrk="1" hangingPunct="1"/>
            <a:r>
              <a:rPr lang="en-US" sz="3200" b="1" dirty="0" smtClean="0">
                <a:solidFill>
                  <a:schemeClr val="accent4">
                    <a:lumMod val="60000"/>
                    <a:lumOff val="40000"/>
                  </a:schemeClr>
                </a:solidFill>
              </a:rPr>
              <a:t>Have a plan: Family Readiness</a:t>
            </a:r>
          </a:p>
        </p:txBody>
      </p:sp>
      <p:sp>
        <p:nvSpPr>
          <p:cNvPr id="7172" name="Content Placeholder 7"/>
          <p:cNvSpPr>
            <a:spLocks noGrp="1"/>
          </p:cNvSpPr>
          <p:nvPr>
            <p:ph sz="half" idx="2"/>
          </p:nvPr>
        </p:nvSpPr>
        <p:spPr>
          <a:xfrm>
            <a:off x="228600" y="1143000"/>
            <a:ext cx="4419600" cy="2522538"/>
          </a:xfrm>
        </p:spPr>
        <p:txBody>
          <a:bodyPr>
            <a:noAutofit/>
            <a:scene3d>
              <a:camera prst="orthographicFront"/>
              <a:lightRig rig="threePt" dir="t"/>
            </a:scene3d>
            <a:sp3d extrusionH="57150">
              <a:bevelT w="38100" h="38100"/>
            </a:sp3d>
          </a:bodyPr>
          <a:lstStyle/>
          <a:p>
            <a:pPr eaLnBrk="1" hangingPunct="1">
              <a:spcBef>
                <a:spcPct val="50000"/>
              </a:spcBef>
            </a:pPr>
            <a:r>
              <a:rPr lang="en-US" sz="2400" b="1" dirty="0" smtClean="0">
                <a:solidFill>
                  <a:schemeClr val="accent4">
                    <a:lumMod val="60000"/>
                    <a:lumOff val="40000"/>
                  </a:schemeClr>
                </a:solidFill>
              </a:rPr>
              <a:t>Create a family Emergency Plan</a:t>
            </a:r>
          </a:p>
          <a:p>
            <a:pPr eaLnBrk="1" hangingPunct="1">
              <a:spcBef>
                <a:spcPct val="50000"/>
              </a:spcBef>
            </a:pPr>
            <a:endParaRPr lang="en-US" sz="1400" b="1" dirty="0" smtClean="0">
              <a:solidFill>
                <a:schemeClr val="accent4">
                  <a:lumMod val="60000"/>
                  <a:lumOff val="40000"/>
                </a:schemeClr>
              </a:solidFill>
            </a:endParaRPr>
          </a:p>
          <a:p>
            <a:pPr eaLnBrk="1" hangingPunct="1">
              <a:spcBef>
                <a:spcPct val="0"/>
              </a:spcBef>
            </a:pPr>
            <a:r>
              <a:rPr lang="en-US" sz="2400" b="1" dirty="0" smtClean="0">
                <a:solidFill>
                  <a:schemeClr val="accent4">
                    <a:lumMod val="60000"/>
                    <a:lumOff val="40000"/>
                  </a:schemeClr>
                </a:solidFill>
              </a:rPr>
              <a:t>Set up a safe spot in your home, an interior bathroom or under stairs storage area to SIP</a:t>
            </a:r>
          </a:p>
          <a:p>
            <a:pPr eaLnBrk="1" hangingPunct="1">
              <a:spcBef>
                <a:spcPct val="50000"/>
              </a:spcBef>
            </a:pPr>
            <a:r>
              <a:rPr lang="en-US" sz="2400" b="1" dirty="0" smtClean="0">
                <a:solidFill>
                  <a:schemeClr val="accent4">
                    <a:lumMod val="60000"/>
                    <a:lumOff val="40000"/>
                  </a:schemeClr>
                </a:solidFill>
              </a:rPr>
              <a:t>Rally Points - where will your family reunite if separated</a:t>
            </a:r>
          </a:p>
          <a:p>
            <a:pPr eaLnBrk="1" hangingPunct="1"/>
            <a:endParaRPr lang="en-US" sz="2400" dirty="0" smtClean="0">
              <a:solidFill>
                <a:srgbClr val="FFFF00"/>
              </a:solidFill>
            </a:endParaRPr>
          </a:p>
        </p:txBody>
      </p:sp>
      <p:sp>
        <p:nvSpPr>
          <p:cNvPr id="7173" name="Content Placeholder 9"/>
          <p:cNvSpPr>
            <a:spLocks noGrp="1"/>
          </p:cNvSpPr>
          <p:nvPr>
            <p:ph sz="quarter" idx="4"/>
          </p:nvPr>
        </p:nvSpPr>
        <p:spPr>
          <a:xfrm>
            <a:off x="4572000" y="1143000"/>
            <a:ext cx="4419600" cy="2524125"/>
          </a:xfrm>
        </p:spPr>
        <p:txBody>
          <a:bodyPr>
            <a:noAutofit/>
            <a:scene3d>
              <a:camera prst="orthographicFront"/>
              <a:lightRig rig="threePt" dir="t"/>
            </a:scene3d>
            <a:sp3d extrusionH="57150">
              <a:bevelT w="38100" h="38100"/>
            </a:sp3d>
          </a:bodyPr>
          <a:lstStyle/>
          <a:p>
            <a:pPr eaLnBrk="1" hangingPunct="1">
              <a:spcBef>
                <a:spcPct val="50000"/>
              </a:spcBef>
            </a:pPr>
            <a:r>
              <a:rPr lang="en-US" sz="2400" b="1" dirty="0" smtClean="0">
                <a:solidFill>
                  <a:schemeClr val="accent4">
                    <a:lumMod val="60000"/>
                    <a:lumOff val="40000"/>
                  </a:schemeClr>
                </a:solidFill>
              </a:rPr>
              <a:t>Keep a list of emergency phone numbers</a:t>
            </a:r>
          </a:p>
          <a:p>
            <a:pPr eaLnBrk="1" hangingPunct="1">
              <a:spcBef>
                <a:spcPct val="50000"/>
              </a:spcBef>
            </a:pPr>
            <a:r>
              <a:rPr lang="en-US" sz="2400" b="1" dirty="0" smtClean="0">
                <a:solidFill>
                  <a:schemeClr val="accent4">
                    <a:lumMod val="60000"/>
                    <a:lumOff val="40000"/>
                  </a:schemeClr>
                </a:solidFill>
              </a:rPr>
              <a:t>Know your child's school plan</a:t>
            </a:r>
          </a:p>
          <a:p>
            <a:pPr eaLnBrk="1" hangingPunct="1">
              <a:spcBef>
                <a:spcPct val="50000"/>
              </a:spcBef>
            </a:pPr>
            <a:r>
              <a:rPr lang="en-US" sz="2400" b="1" dirty="0" smtClean="0">
                <a:solidFill>
                  <a:schemeClr val="accent4">
                    <a:lumMod val="60000"/>
                    <a:lumOff val="40000"/>
                  </a:schemeClr>
                </a:solidFill>
              </a:rPr>
              <a:t>Develop an Emergency Kit  for work, car, and home</a:t>
            </a:r>
          </a:p>
          <a:p>
            <a:pPr eaLnBrk="1" hangingPunct="1">
              <a:spcBef>
                <a:spcPct val="50000"/>
              </a:spcBef>
            </a:pPr>
            <a:r>
              <a:rPr lang="en-US" sz="2400" b="1" dirty="0" smtClean="0">
                <a:solidFill>
                  <a:schemeClr val="accent4">
                    <a:lumMod val="60000"/>
                    <a:lumOff val="40000"/>
                  </a:schemeClr>
                </a:solidFill>
              </a:rPr>
              <a:t>First Aid/CPR classes</a:t>
            </a:r>
          </a:p>
          <a:p>
            <a:pPr eaLnBrk="1" hangingPunct="1"/>
            <a:endParaRPr lang="en-US" sz="2000" dirty="0" smtClean="0">
              <a:solidFill>
                <a:srgbClr val="FFFF00"/>
              </a:solidFill>
            </a:endParaRPr>
          </a:p>
        </p:txBody>
      </p:sp>
      <p:pic>
        <p:nvPicPr>
          <p:cNvPr id="7174" name="Picture 4" descr="A:\earthquake6.gif"/>
          <p:cNvPicPr>
            <a:picLocks noChangeAspect="1" noChangeArrowheads="1"/>
          </p:cNvPicPr>
          <p:nvPr/>
        </p:nvPicPr>
        <p:blipFill>
          <a:blip r:embed="rId4" cstate="email"/>
          <a:srcRect/>
          <a:stretch>
            <a:fillRect/>
          </a:stretch>
        </p:blipFill>
        <p:spPr bwMode="auto">
          <a:xfrm>
            <a:off x="152400" y="4191000"/>
            <a:ext cx="4457700" cy="2265363"/>
          </a:xfrm>
          <a:prstGeom prst="rect">
            <a:avLst/>
          </a:prstGeom>
          <a:noFill/>
          <a:ln w="9525">
            <a:noFill/>
            <a:miter lim="800000"/>
            <a:headEnd/>
            <a:tailEnd/>
          </a:ln>
        </p:spPr>
      </p:pic>
      <p:pic>
        <p:nvPicPr>
          <p:cNvPr id="7175" name="Picture 5" descr="A:\earthquake7.gif"/>
          <p:cNvPicPr>
            <a:picLocks noChangeAspect="1" noChangeArrowheads="1"/>
          </p:cNvPicPr>
          <p:nvPr/>
        </p:nvPicPr>
        <p:blipFill>
          <a:blip r:embed="rId5" cstate="email"/>
          <a:srcRect/>
          <a:stretch>
            <a:fillRect/>
          </a:stretch>
        </p:blipFill>
        <p:spPr bwMode="auto">
          <a:xfrm>
            <a:off x="4572000" y="4191000"/>
            <a:ext cx="4352925" cy="2266950"/>
          </a:xfrm>
          <a:prstGeom prst="rect">
            <a:avLst/>
          </a:prstGeom>
          <a:noFill/>
          <a:ln w="9525">
            <a:noFill/>
            <a:miter lim="800000"/>
            <a:headEnd/>
            <a:tailEnd/>
          </a:ln>
        </p:spPr>
      </p:pic>
      <p:graphicFrame>
        <p:nvGraphicFramePr>
          <p:cNvPr id="7170" name="Object 18"/>
          <p:cNvGraphicFramePr>
            <a:graphicFrameLocks noChangeAspect="1"/>
          </p:cNvGraphicFramePr>
          <p:nvPr/>
        </p:nvGraphicFramePr>
        <p:xfrm>
          <a:off x="1371600" y="228600"/>
          <a:ext cx="368300" cy="542925"/>
        </p:xfrm>
        <a:graphic>
          <a:graphicData uri="http://schemas.openxmlformats.org/presentationml/2006/ole">
            <p:oleObj spid="_x0000_s6146" name="Clip" r:id="rId6" imgW="0" imgH="0" progId="">
              <p:embed/>
            </p:oleObj>
          </a:graphicData>
        </a:graphic>
      </p:graphicFrame>
      <p:sp>
        <p:nvSpPr>
          <p:cNvPr id="7176" name="Slide Number Placeholder 7"/>
          <p:cNvSpPr>
            <a:spLocks noGrp="1"/>
          </p:cNvSpPr>
          <p:nvPr>
            <p:ph type="sldNum" sz="quarter" idx="12"/>
          </p:nvPr>
        </p:nvSpPr>
        <p:spPr>
          <a:noFill/>
        </p:spPr>
        <p:txBody>
          <a:bodyPr/>
          <a:lstStyle/>
          <a:p>
            <a:fld id="{CAEA1343-B9D9-4519-9FA1-DD6F6F5F8650}" type="slidenum">
              <a:rPr lang="en-US" smtClean="0"/>
              <a:pPr/>
              <a:t>37</a:t>
            </a:fld>
            <a:endParaRPr lang="en-US" smtClean="0"/>
          </a:p>
        </p:txBody>
      </p:sp>
      <p:pic>
        <p:nvPicPr>
          <p:cNvPr id="9" name="Picture 8"/>
          <p:cNvPicPr>
            <a:picLocks noChangeAspect="1"/>
          </p:cNvPicPr>
          <p:nvPr/>
        </p:nvPicPr>
        <p:blipFill>
          <a:blip r:embed="rId7" cstate="print">
            <a:extLst>
              <a:ext uri="{28A0092B-C50C-407E-A947-70E740481C1C}">
                <a14:useLocalDpi xmlns="" xmlns:a14="http://schemas.microsoft.com/office/drawing/2010/main" val="0"/>
              </a:ext>
            </a:extLst>
          </a:blip>
          <a:stretch>
            <a:fillRect/>
          </a:stretch>
        </p:blipFill>
        <p:spPr>
          <a:xfrm flipH="1">
            <a:off x="7467600" y="0"/>
            <a:ext cx="1676400" cy="1447800"/>
          </a:xfrm>
          <a:prstGeom prst="rect">
            <a:avLst/>
          </a:prstGeom>
        </p:spPr>
      </p:pic>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Slide Number Placeholder 4"/>
          <p:cNvSpPr>
            <a:spLocks noGrp="1"/>
          </p:cNvSpPr>
          <p:nvPr>
            <p:ph type="sldNum" sz="quarter" idx="12"/>
          </p:nvPr>
        </p:nvSpPr>
        <p:spPr>
          <a:xfrm>
            <a:off x="6248400" y="6381750"/>
            <a:ext cx="2895600" cy="476250"/>
          </a:xfrm>
          <a:noFill/>
        </p:spPr>
        <p:txBody>
          <a:bodyPr/>
          <a:lstStyle/>
          <a:p>
            <a:fld id="{BCD835E5-9293-4CAE-8AE1-AA4C7DB41D1A}" type="slidenum">
              <a:rPr lang="en-US" smtClean="0"/>
              <a:pPr/>
              <a:t>38</a:t>
            </a:fld>
            <a:endParaRPr lang="en-US" dirty="0" smtClean="0"/>
          </a:p>
        </p:txBody>
      </p:sp>
      <p:sp>
        <p:nvSpPr>
          <p:cNvPr id="8196" name="Rectangle 7"/>
          <p:cNvSpPr>
            <a:spLocks noGrp="1" noChangeArrowheads="1"/>
          </p:cNvSpPr>
          <p:nvPr>
            <p:ph type="title"/>
          </p:nvPr>
        </p:nvSpPr>
        <p:spPr>
          <a:xfrm>
            <a:off x="1219200" y="152400"/>
            <a:ext cx="7273925" cy="831850"/>
          </a:xfrm>
        </p:spPr>
        <p:txBody>
          <a:bodyPr>
            <a:scene3d>
              <a:camera prst="orthographicFront"/>
              <a:lightRig rig="threePt" dir="t"/>
            </a:scene3d>
            <a:sp3d extrusionH="57150">
              <a:bevelT w="38100" h="38100"/>
            </a:sp3d>
          </a:bodyPr>
          <a:lstStyle/>
          <a:p>
            <a:pPr eaLnBrk="1" hangingPunct="1"/>
            <a:r>
              <a:rPr lang="en-US" sz="2800" dirty="0" smtClean="0"/>
              <a:t> </a:t>
            </a:r>
            <a:r>
              <a:rPr lang="en-US" sz="2800" b="1" dirty="0" smtClean="0">
                <a:solidFill>
                  <a:schemeClr val="accent4">
                    <a:lumMod val="60000"/>
                    <a:lumOff val="40000"/>
                  </a:schemeClr>
                </a:solidFill>
              </a:rPr>
              <a:t>Have a Plan: Discuss your options       </a:t>
            </a:r>
          </a:p>
        </p:txBody>
      </p:sp>
      <p:sp>
        <p:nvSpPr>
          <p:cNvPr id="8197" name="Rectangle 10"/>
          <p:cNvSpPr>
            <a:spLocks noGrp="1" noChangeArrowheads="1"/>
          </p:cNvSpPr>
          <p:nvPr>
            <p:ph type="body" idx="1"/>
          </p:nvPr>
        </p:nvSpPr>
        <p:spPr>
          <a:xfrm>
            <a:off x="152400" y="1295400"/>
            <a:ext cx="8532813" cy="2667000"/>
          </a:xfrm>
        </p:spPr>
        <p:txBody>
          <a:bodyPr>
            <a:normAutofit/>
            <a:scene3d>
              <a:camera prst="orthographicFront"/>
              <a:lightRig rig="threePt" dir="t"/>
            </a:scene3d>
            <a:sp3d extrusionH="57150">
              <a:bevelT w="38100" h="38100"/>
            </a:sp3d>
          </a:bodyPr>
          <a:lstStyle/>
          <a:p>
            <a:pPr eaLnBrk="1" hangingPunct="1">
              <a:buFont typeface="Arial" pitchFamily="34" charset="0"/>
              <a:buChar char="•"/>
            </a:pPr>
            <a:r>
              <a:rPr lang="en-US" sz="2800" b="1" dirty="0" smtClean="0">
                <a:solidFill>
                  <a:schemeClr val="accent4">
                    <a:lumMod val="60000"/>
                    <a:lumOff val="40000"/>
                  </a:schemeClr>
                </a:solidFill>
              </a:rPr>
              <a:t>Temporarily shelter-in-place</a:t>
            </a:r>
          </a:p>
          <a:p>
            <a:pPr eaLnBrk="1" hangingPunct="1">
              <a:buFont typeface="Arial" pitchFamily="34" charset="0"/>
              <a:buChar char="•"/>
            </a:pPr>
            <a:r>
              <a:rPr lang="en-US" sz="2800" b="1" dirty="0" smtClean="0">
                <a:solidFill>
                  <a:schemeClr val="accent4">
                    <a:lumMod val="60000"/>
                    <a:lumOff val="40000"/>
                  </a:schemeClr>
                </a:solidFill>
              </a:rPr>
              <a:t>Evacuate to local shelter</a:t>
            </a:r>
          </a:p>
          <a:p>
            <a:pPr lvl="1" eaLnBrk="1" hangingPunct="1"/>
            <a:r>
              <a:rPr lang="en-US" sz="2800" b="1" dirty="0" smtClean="0">
                <a:solidFill>
                  <a:srgbClr val="FFFF00"/>
                </a:solidFill>
              </a:rPr>
              <a:t>   -</a:t>
            </a:r>
            <a:r>
              <a:rPr lang="en-US" sz="2800" b="1" dirty="0" smtClean="0">
                <a:solidFill>
                  <a:srgbClr val="FF0000"/>
                </a:solidFill>
              </a:rPr>
              <a:t>Don’t wait for the last minute!!!!!</a:t>
            </a:r>
          </a:p>
          <a:p>
            <a:pPr eaLnBrk="1" hangingPunct="1">
              <a:buFont typeface="Arial" pitchFamily="34" charset="0"/>
              <a:buChar char="•"/>
            </a:pPr>
            <a:r>
              <a:rPr lang="en-US" sz="2800" b="1" dirty="0" smtClean="0">
                <a:solidFill>
                  <a:schemeClr val="accent4">
                    <a:lumMod val="60000"/>
                    <a:lumOff val="40000"/>
                  </a:schemeClr>
                </a:solidFill>
              </a:rPr>
              <a:t>Move to a safe haven if directed</a:t>
            </a:r>
          </a:p>
        </p:txBody>
      </p:sp>
      <p:pic>
        <p:nvPicPr>
          <p:cNvPr id="8198" name="Picture 12" descr="shelter_lunch72"/>
          <p:cNvPicPr>
            <a:picLocks noChangeAspect="1" noChangeArrowheads="1"/>
          </p:cNvPicPr>
          <p:nvPr/>
        </p:nvPicPr>
        <p:blipFill>
          <a:blip r:embed="rId4" cstate="email"/>
          <a:srcRect/>
          <a:stretch>
            <a:fillRect/>
          </a:stretch>
        </p:blipFill>
        <p:spPr bwMode="auto">
          <a:xfrm>
            <a:off x="815975" y="3690938"/>
            <a:ext cx="3651250" cy="2608262"/>
          </a:xfrm>
          <a:prstGeom prst="rect">
            <a:avLst/>
          </a:prstGeom>
          <a:ln>
            <a:noFill/>
          </a:ln>
          <a:effectLst>
            <a:softEdge rad="112500"/>
          </a:effectLst>
        </p:spPr>
      </p:pic>
      <p:pic>
        <p:nvPicPr>
          <p:cNvPr id="8199" name="Picture 13" descr="family_hug72"/>
          <p:cNvPicPr>
            <a:picLocks noChangeAspect="1" noChangeArrowheads="1"/>
          </p:cNvPicPr>
          <p:nvPr/>
        </p:nvPicPr>
        <p:blipFill>
          <a:blip r:embed="rId5" cstate="email"/>
          <a:srcRect/>
          <a:stretch>
            <a:fillRect/>
          </a:stretch>
        </p:blipFill>
        <p:spPr bwMode="auto">
          <a:xfrm>
            <a:off x="6019800" y="1447800"/>
            <a:ext cx="2438400" cy="174148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graphicFrame>
        <p:nvGraphicFramePr>
          <p:cNvPr id="8194" name="Object 18"/>
          <p:cNvGraphicFramePr>
            <a:graphicFrameLocks noChangeAspect="1"/>
          </p:cNvGraphicFramePr>
          <p:nvPr/>
        </p:nvGraphicFramePr>
        <p:xfrm>
          <a:off x="1752600" y="228600"/>
          <a:ext cx="368300" cy="542925"/>
        </p:xfrm>
        <a:graphic>
          <a:graphicData uri="http://schemas.openxmlformats.org/presentationml/2006/ole">
            <p:oleObj spid="_x0000_s7170" name="Clip" r:id="rId6" imgW="0" imgH="0" progId="">
              <p:embed/>
            </p:oleObj>
          </a:graphicData>
        </a:graphic>
      </p:graphicFrame>
      <p:pic>
        <p:nvPicPr>
          <p:cNvPr id="8200" name="Picture 8" descr="Large+Plastic+Dog+Kennel.jpg"/>
          <p:cNvPicPr>
            <a:picLocks noChangeAspect="1"/>
          </p:cNvPicPr>
          <p:nvPr/>
        </p:nvPicPr>
        <p:blipFill>
          <a:blip r:embed="rId7" cstate="email"/>
          <a:srcRect/>
          <a:stretch>
            <a:fillRect/>
          </a:stretch>
        </p:blipFill>
        <p:spPr bwMode="auto">
          <a:xfrm>
            <a:off x="5105400" y="3962400"/>
            <a:ext cx="2108200" cy="2108200"/>
          </a:xfrm>
          <a:prstGeom prst="rect">
            <a:avLst/>
          </a:prstGeom>
          <a:ln>
            <a:noFill/>
          </a:ln>
          <a:effectLst>
            <a:outerShdw blurRad="292100" dist="139700" dir="2700000" algn="tl" rotWithShape="0">
              <a:srgbClr val="333333">
                <a:alpha val="65000"/>
              </a:srgbClr>
            </a:outerShdw>
          </a:effectLst>
        </p:spPr>
      </p:pic>
      <p:pic>
        <p:nvPicPr>
          <p:cNvPr id="9" name="Picture 8"/>
          <p:cNvPicPr>
            <a:picLocks noChangeAspect="1"/>
          </p:cNvPicPr>
          <p:nvPr/>
        </p:nvPicPr>
        <p:blipFill>
          <a:blip r:embed="rId8" cstate="print">
            <a:extLst>
              <a:ext uri="{28A0092B-C50C-407E-A947-70E740481C1C}">
                <a14:useLocalDpi xmlns="" xmlns:a14="http://schemas.microsoft.com/office/drawing/2010/main" val="0"/>
              </a:ext>
            </a:extLst>
          </a:blip>
          <a:stretch>
            <a:fillRect/>
          </a:stretch>
        </p:blipFill>
        <p:spPr>
          <a:xfrm flipH="1">
            <a:off x="7696200" y="5410200"/>
            <a:ext cx="1676400" cy="1447800"/>
          </a:xfrm>
          <a:prstGeom prst="rect">
            <a:avLst/>
          </a:prstGeom>
        </p:spPr>
      </p:pic>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Number Placeholder 4"/>
          <p:cNvSpPr>
            <a:spLocks noGrp="1"/>
          </p:cNvSpPr>
          <p:nvPr>
            <p:ph type="sldNum" sz="quarter" idx="12"/>
          </p:nvPr>
        </p:nvSpPr>
        <p:spPr>
          <a:xfrm>
            <a:off x="6248400" y="6172200"/>
            <a:ext cx="2895600" cy="476250"/>
          </a:xfrm>
          <a:noFill/>
        </p:spPr>
        <p:txBody>
          <a:bodyPr/>
          <a:lstStyle/>
          <a:p>
            <a:fld id="{5D33240D-3287-43FB-82E7-CCA3745B4E0A}" type="slidenum">
              <a:rPr lang="en-US" smtClean="0"/>
              <a:pPr/>
              <a:t>39</a:t>
            </a:fld>
            <a:endParaRPr lang="en-US" dirty="0" smtClean="0"/>
          </a:p>
        </p:txBody>
      </p:sp>
      <p:sp>
        <p:nvSpPr>
          <p:cNvPr id="43011" name="Rectangle 2"/>
          <p:cNvSpPr>
            <a:spLocks noGrp="1" noChangeArrowheads="1"/>
          </p:cNvSpPr>
          <p:nvPr>
            <p:ph type="title"/>
          </p:nvPr>
        </p:nvSpPr>
        <p:spPr>
          <a:xfrm>
            <a:off x="1219200" y="0"/>
            <a:ext cx="7337425" cy="855663"/>
          </a:xfrm>
        </p:spPr>
        <p:txBody>
          <a:bodyPr>
            <a:normAutofit fontScale="90000"/>
            <a:scene3d>
              <a:camera prst="orthographicFront"/>
              <a:lightRig rig="threePt" dir="t"/>
            </a:scene3d>
            <a:sp3d extrusionH="57150">
              <a:bevelT w="38100" h="38100"/>
            </a:sp3d>
          </a:bodyPr>
          <a:lstStyle/>
          <a:p>
            <a:pPr algn="ctr" eaLnBrk="1" hangingPunct="1"/>
            <a:r>
              <a:rPr lang="en-US" sz="3200" b="1" dirty="0" smtClean="0">
                <a:solidFill>
                  <a:schemeClr val="accent4">
                    <a:lumMod val="60000"/>
                    <a:lumOff val="40000"/>
                  </a:schemeClr>
                </a:solidFill>
              </a:rPr>
              <a:t>Have a Communications Plan: </a:t>
            </a:r>
            <a:br>
              <a:rPr lang="en-US" sz="3200" b="1" dirty="0" smtClean="0">
                <a:solidFill>
                  <a:schemeClr val="accent4">
                    <a:lumMod val="60000"/>
                    <a:lumOff val="40000"/>
                  </a:schemeClr>
                </a:solidFill>
              </a:rPr>
            </a:br>
            <a:r>
              <a:rPr lang="en-US" sz="3200" b="1" dirty="0" smtClean="0">
                <a:solidFill>
                  <a:schemeClr val="accent4">
                    <a:lumMod val="60000"/>
                    <a:lumOff val="40000"/>
                  </a:schemeClr>
                </a:solidFill>
              </a:rPr>
              <a:t>Keep in Touch</a:t>
            </a:r>
          </a:p>
        </p:txBody>
      </p:sp>
      <p:sp>
        <p:nvSpPr>
          <p:cNvPr id="43012" name="Rectangle 3"/>
          <p:cNvSpPr>
            <a:spLocks noGrp="1" noChangeArrowheads="1"/>
          </p:cNvSpPr>
          <p:nvPr>
            <p:ph type="body" idx="1"/>
          </p:nvPr>
        </p:nvSpPr>
        <p:spPr>
          <a:xfrm>
            <a:off x="228600" y="1219200"/>
            <a:ext cx="8532813" cy="4953000"/>
          </a:xfrm>
        </p:spPr>
        <p:txBody>
          <a:bodyPr>
            <a:scene3d>
              <a:camera prst="orthographicFront"/>
              <a:lightRig rig="threePt" dir="t"/>
            </a:scene3d>
            <a:sp3d extrusionH="57150">
              <a:bevelT w="38100" h="38100"/>
            </a:sp3d>
          </a:bodyPr>
          <a:lstStyle/>
          <a:p>
            <a:pPr eaLnBrk="1" hangingPunct="1">
              <a:buFont typeface="Arial" pitchFamily="34" charset="0"/>
              <a:buChar char="•"/>
            </a:pPr>
            <a:r>
              <a:rPr lang="en-US" sz="2800" b="1" dirty="0" smtClean="0">
                <a:solidFill>
                  <a:schemeClr val="accent4">
                    <a:lumMod val="60000"/>
                    <a:lumOff val="40000"/>
                  </a:schemeClr>
                </a:solidFill>
              </a:rPr>
              <a:t>Know contact information</a:t>
            </a:r>
          </a:p>
          <a:p>
            <a:pPr eaLnBrk="1" hangingPunct="1">
              <a:buFont typeface="Arial" pitchFamily="34" charset="0"/>
              <a:buChar char="•"/>
            </a:pPr>
            <a:r>
              <a:rPr lang="en-US" sz="2800" b="1" dirty="0" smtClean="0">
                <a:solidFill>
                  <a:schemeClr val="accent4">
                    <a:lumMod val="60000"/>
                    <a:lumOff val="40000"/>
                  </a:schemeClr>
                </a:solidFill>
              </a:rPr>
              <a:t>Make emergency contact cards</a:t>
            </a:r>
          </a:p>
          <a:p>
            <a:pPr eaLnBrk="1" hangingPunct="1">
              <a:buFont typeface="Arial" pitchFamily="34" charset="0"/>
              <a:buChar char="•"/>
            </a:pPr>
            <a:r>
              <a:rPr lang="en-US" sz="2800" b="1" dirty="0" smtClean="0">
                <a:solidFill>
                  <a:schemeClr val="accent4">
                    <a:lumMod val="60000"/>
                    <a:lumOff val="40000"/>
                  </a:schemeClr>
                </a:solidFill>
              </a:rPr>
              <a:t>Designate an out of state relative as a family focal point so you only have to make ONE call.</a:t>
            </a:r>
          </a:p>
          <a:p>
            <a:pPr eaLnBrk="1" hangingPunct="1">
              <a:buFont typeface="Arial" pitchFamily="34" charset="0"/>
              <a:buChar char="•"/>
            </a:pPr>
            <a:r>
              <a:rPr lang="en-US" sz="2800" b="1" dirty="0" smtClean="0">
                <a:solidFill>
                  <a:schemeClr val="accent4">
                    <a:lumMod val="60000"/>
                    <a:lumOff val="40000"/>
                  </a:schemeClr>
                </a:solidFill>
              </a:rPr>
              <a:t>Remember text messages may go through when cell calls will not</a:t>
            </a:r>
          </a:p>
          <a:p>
            <a:pPr eaLnBrk="1" hangingPunct="1">
              <a:buFont typeface="Arial" pitchFamily="34" charset="0"/>
              <a:buChar char="•"/>
            </a:pPr>
            <a:r>
              <a:rPr lang="en-US" sz="2800" b="1" dirty="0" smtClean="0">
                <a:solidFill>
                  <a:schemeClr val="accent4">
                    <a:lumMod val="60000"/>
                    <a:lumOff val="40000"/>
                  </a:schemeClr>
                </a:solidFill>
              </a:rPr>
              <a:t>VOIP fails without electricity or cable service</a:t>
            </a:r>
          </a:p>
          <a:p>
            <a:pPr eaLnBrk="1" hangingPunct="1">
              <a:buFont typeface="Arial" pitchFamily="34" charset="0"/>
              <a:buChar char="•"/>
            </a:pPr>
            <a:r>
              <a:rPr lang="en-US" sz="2800" b="1" dirty="0" smtClean="0">
                <a:solidFill>
                  <a:schemeClr val="accent4">
                    <a:lumMod val="60000"/>
                    <a:lumOff val="40000"/>
                  </a:schemeClr>
                </a:solidFill>
              </a:rPr>
              <a:t>Conduct a dry run</a:t>
            </a:r>
          </a:p>
        </p:txBody>
      </p:sp>
      <p:pic>
        <p:nvPicPr>
          <p:cNvPr id="43013" name="Picture 9" descr="em_card"/>
          <p:cNvPicPr>
            <a:picLocks noChangeAspect="1" noChangeArrowheads="1"/>
          </p:cNvPicPr>
          <p:nvPr/>
        </p:nvPicPr>
        <p:blipFill>
          <a:blip r:embed="rId3" cstate="email"/>
          <a:srcRect/>
          <a:stretch>
            <a:fillRect/>
          </a:stretch>
        </p:blipFill>
        <p:spPr bwMode="auto">
          <a:xfrm>
            <a:off x="3505200" y="4572000"/>
            <a:ext cx="3352800" cy="2068513"/>
          </a:xfrm>
          <a:prstGeom prst="rect">
            <a:avLst/>
          </a:prstGeom>
          <a:noFill/>
          <a:ln w="9525">
            <a:noFill/>
            <a:miter lim="800000"/>
            <a:headEnd/>
            <a:tailEnd/>
          </a:ln>
        </p:spPr>
      </p:pic>
      <p:pic>
        <p:nvPicPr>
          <p:cNvPr id="6" name="Picture 5"/>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flipH="1">
            <a:off x="7696200" y="5410200"/>
            <a:ext cx="1676400" cy="1447800"/>
          </a:xfrm>
          <a:prstGeom prst="rect">
            <a:avLst/>
          </a:prstGeom>
        </p:spPr>
      </p:pic>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a:xfrm>
            <a:off x="685800" y="3276600"/>
            <a:ext cx="7772400" cy="1371600"/>
          </a:xfrm>
        </p:spPr>
        <p:txBody>
          <a:bodyPr>
            <a:noAutofit/>
          </a:bodyPr>
          <a:lstStyle/>
          <a:p>
            <a:pPr algn="ctr"/>
            <a:r>
              <a:rPr lang="en-US" dirty="0" smtClean="0">
                <a:solidFill>
                  <a:schemeClr val="accent4">
                    <a:lumMod val="60000"/>
                    <a:lumOff val="40000"/>
                  </a:schemeClr>
                </a:solidFill>
              </a:rPr>
              <a:t>Natural Disaster Preparedness</a:t>
            </a:r>
            <a:endParaRPr lang="en-US" dirty="0">
              <a:solidFill>
                <a:schemeClr val="accent4">
                  <a:lumMod val="60000"/>
                  <a:lumOff val="40000"/>
                </a:schemeClr>
              </a:solidFill>
            </a:endParaRPr>
          </a:p>
        </p:txBody>
      </p:sp>
      <p:sp>
        <p:nvSpPr>
          <p:cNvPr id="8" name="Subtitle 7"/>
          <p:cNvSpPr>
            <a:spLocks noGrp="1"/>
          </p:cNvSpPr>
          <p:nvPr>
            <p:ph type="subTitle" idx="1"/>
          </p:nvPr>
        </p:nvSpPr>
        <p:spPr>
          <a:xfrm>
            <a:off x="2743200" y="5867400"/>
            <a:ext cx="6400800" cy="609600"/>
          </a:xfrm>
        </p:spPr>
        <p:txBody>
          <a:bodyPr/>
          <a:lstStyle/>
          <a:p>
            <a:endParaRPr lang="en-US" dirty="0"/>
          </a:p>
        </p:txBody>
      </p:sp>
      <p:pic>
        <p:nvPicPr>
          <p:cNvPr id="4" name="Picture 3"/>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flipH="1">
            <a:off x="7696200" y="5410200"/>
            <a:ext cx="1676400" cy="1447800"/>
          </a:xfrm>
          <a:prstGeom prst="rect">
            <a:avLst/>
          </a:prstGeom>
        </p:spPr>
      </p:pic>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Slide Number Placeholder 5"/>
          <p:cNvSpPr>
            <a:spLocks noGrp="1"/>
          </p:cNvSpPr>
          <p:nvPr>
            <p:ph type="sldNum" sz="quarter" idx="12"/>
          </p:nvPr>
        </p:nvSpPr>
        <p:spPr>
          <a:xfrm>
            <a:off x="3124200" y="6245225"/>
            <a:ext cx="2895600" cy="476250"/>
          </a:xfrm>
          <a:noFill/>
        </p:spPr>
        <p:txBody>
          <a:bodyPr/>
          <a:lstStyle/>
          <a:p>
            <a:pPr algn="ctr"/>
            <a:fld id="{CC1F872F-247E-4F47-AD49-135D8884E7BD}" type="slidenum">
              <a:rPr lang="en-US" smtClean="0"/>
              <a:pPr algn="ctr"/>
              <a:t>40</a:t>
            </a:fld>
            <a:endParaRPr lang="en-US" smtClean="0"/>
          </a:p>
        </p:txBody>
      </p:sp>
      <p:sp>
        <p:nvSpPr>
          <p:cNvPr id="9220" name="Rectangle 2"/>
          <p:cNvSpPr>
            <a:spLocks noGrp="1" noChangeArrowheads="1"/>
          </p:cNvSpPr>
          <p:nvPr>
            <p:ph type="title"/>
          </p:nvPr>
        </p:nvSpPr>
        <p:spPr>
          <a:xfrm>
            <a:off x="1371600" y="609600"/>
            <a:ext cx="7337425" cy="609600"/>
          </a:xfrm>
        </p:spPr>
        <p:txBody>
          <a:bodyPr>
            <a:normAutofit fontScale="90000"/>
            <a:scene3d>
              <a:camera prst="orthographicFront"/>
              <a:lightRig rig="threePt" dir="t"/>
            </a:scene3d>
            <a:sp3d extrusionH="57150">
              <a:bevelT w="38100" h="38100"/>
            </a:sp3d>
          </a:bodyPr>
          <a:lstStyle/>
          <a:p>
            <a:pPr algn="ctr" eaLnBrk="1" hangingPunct="1"/>
            <a:r>
              <a:rPr lang="en-US" b="1" dirty="0" smtClean="0">
                <a:solidFill>
                  <a:srgbClr val="F6F119"/>
                </a:solidFill>
              </a:rPr>
              <a:t/>
            </a:r>
            <a:br>
              <a:rPr lang="en-US" b="1" dirty="0" smtClean="0">
                <a:solidFill>
                  <a:srgbClr val="F6F119"/>
                </a:solidFill>
              </a:rPr>
            </a:br>
            <a:r>
              <a:rPr lang="en-US" b="1" dirty="0" smtClean="0">
                <a:solidFill>
                  <a:schemeClr val="accent4">
                    <a:lumMod val="60000"/>
                    <a:lumOff val="40000"/>
                  </a:schemeClr>
                </a:solidFill>
              </a:rPr>
              <a:t>Make a Kit</a:t>
            </a:r>
            <a:r>
              <a:rPr lang="en-US" b="1" dirty="0" smtClean="0">
                <a:solidFill>
                  <a:srgbClr val="F6F119"/>
                </a:solidFill>
              </a:rPr>
              <a:t>		</a:t>
            </a:r>
            <a:br>
              <a:rPr lang="en-US" b="1" dirty="0" smtClean="0">
                <a:solidFill>
                  <a:srgbClr val="F6F119"/>
                </a:solidFill>
              </a:rPr>
            </a:br>
            <a:endParaRPr lang="en-US" sz="3400" b="1" dirty="0" smtClean="0">
              <a:solidFill>
                <a:srgbClr val="F6F119"/>
              </a:solidFill>
            </a:endParaRPr>
          </a:p>
        </p:txBody>
      </p:sp>
      <p:sp>
        <p:nvSpPr>
          <p:cNvPr id="9221" name="Rectangle 5"/>
          <p:cNvSpPr>
            <a:spLocks noGrp="1" noChangeArrowheads="1"/>
          </p:cNvSpPr>
          <p:nvPr>
            <p:ph type="body" sz="half" idx="1"/>
          </p:nvPr>
        </p:nvSpPr>
        <p:spPr>
          <a:xfrm>
            <a:off x="0" y="1600200"/>
            <a:ext cx="4419600" cy="4953000"/>
          </a:xfrm>
        </p:spPr>
        <p:txBody>
          <a:bodyPr>
            <a:scene3d>
              <a:camera prst="orthographicFront"/>
              <a:lightRig rig="threePt" dir="t"/>
            </a:scene3d>
            <a:sp3d extrusionH="57150">
              <a:bevelT w="38100" h="38100"/>
            </a:sp3d>
          </a:bodyPr>
          <a:lstStyle/>
          <a:p>
            <a:pPr eaLnBrk="1" hangingPunct="1">
              <a:lnSpc>
                <a:spcPct val="80000"/>
              </a:lnSpc>
            </a:pPr>
            <a:r>
              <a:rPr lang="en-US" sz="2300" b="1" dirty="0" smtClean="0">
                <a:solidFill>
                  <a:schemeClr val="accent4">
                    <a:lumMod val="60000"/>
                    <a:lumOff val="40000"/>
                  </a:schemeClr>
                </a:solidFill>
              </a:rPr>
              <a:t>Water- 1 GAL/person/day for at least</a:t>
            </a:r>
            <a:r>
              <a:rPr lang="en-US" sz="2300" dirty="0" smtClean="0">
                <a:solidFill>
                  <a:schemeClr val="accent4">
                    <a:lumMod val="60000"/>
                    <a:lumOff val="40000"/>
                  </a:schemeClr>
                </a:solidFill>
              </a:rPr>
              <a:t> </a:t>
            </a:r>
            <a:r>
              <a:rPr lang="en-US" sz="2300" b="1" dirty="0" smtClean="0">
                <a:solidFill>
                  <a:srgbClr val="FF0000"/>
                </a:solidFill>
              </a:rPr>
              <a:t>7</a:t>
            </a:r>
            <a:r>
              <a:rPr lang="en-US" sz="2300" dirty="0" smtClean="0"/>
              <a:t> </a:t>
            </a:r>
            <a:r>
              <a:rPr lang="en-US" sz="2300" b="1" dirty="0" smtClean="0">
                <a:solidFill>
                  <a:schemeClr val="accent4">
                    <a:lumMod val="60000"/>
                    <a:lumOff val="40000"/>
                  </a:schemeClr>
                </a:solidFill>
              </a:rPr>
              <a:t>days</a:t>
            </a:r>
          </a:p>
          <a:p>
            <a:pPr eaLnBrk="1" hangingPunct="1">
              <a:lnSpc>
                <a:spcPct val="80000"/>
              </a:lnSpc>
            </a:pPr>
            <a:r>
              <a:rPr lang="en-US" sz="2300" b="1" dirty="0" smtClean="0">
                <a:solidFill>
                  <a:schemeClr val="accent4">
                    <a:lumMod val="60000"/>
                    <a:lumOff val="40000"/>
                  </a:schemeClr>
                </a:solidFill>
              </a:rPr>
              <a:t>Nonperishable food for at least </a:t>
            </a:r>
            <a:r>
              <a:rPr lang="en-US" sz="2300" b="1" dirty="0" smtClean="0">
                <a:solidFill>
                  <a:srgbClr val="FF0000"/>
                </a:solidFill>
              </a:rPr>
              <a:t>7 </a:t>
            </a:r>
            <a:r>
              <a:rPr lang="en-US" sz="2300" b="1" dirty="0" smtClean="0">
                <a:solidFill>
                  <a:schemeClr val="accent4">
                    <a:lumMod val="60000"/>
                    <a:lumOff val="40000"/>
                  </a:schemeClr>
                </a:solidFill>
              </a:rPr>
              <a:t>days</a:t>
            </a:r>
          </a:p>
          <a:p>
            <a:pPr eaLnBrk="1" hangingPunct="1">
              <a:lnSpc>
                <a:spcPct val="80000"/>
              </a:lnSpc>
            </a:pPr>
            <a:r>
              <a:rPr lang="en-US" sz="2300" b="1" dirty="0" smtClean="0">
                <a:solidFill>
                  <a:schemeClr val="accent4">
                    <a:lumMod val="60000"/>
                    <a:lumOff val="40000"/>
                  </a:schemeClr>
                </a:solidFill>
              </a:rPr>
              <a:t>Manual can opener </a:t>
            </a:r>
          </a:p>
          <a:p>
            <a:pPr eaLnBrk="1" hangingPunct="1">
              <a:lnSpc>
                <a:spcPct val="80000"/>
              </a:lnSpc>
            </a:pPr>
            <a:r>
              <a:rPr lang="en-US" sz="2300" b="1" dirty="0" smtClean="0">
                <a:solidFill>
                  <a:schemeClr val="accent4">
                    <a:lumMod val="60000"/>
                    <a:lumOff val="40000"/>
                  </a:schemeClr>
                </a:solidFill>
              </a:rPr>
              <a:t>First aid kit</a:t>
            </a:r>
          </a:p>
          <a:p>
            <a:pPr eaLnBrk="1" hangingPunct="1">
              <a:lnSpc>
                <a:spcPct val="80000"/>
              </a:lnSpc>
            </a:pPr>
            <a:r>
              <a:rPr lang="en-US" sz="2300" b="1" dirty="0" smtClean="0">
                <a:solidFill>
                  <a:schemeClr val="accent4">
                    <a:lumMod val="60000"/>
                    <a:lumOff val="40000"/>
                  </a:schemeClr>
                </a:solidFill>
              </a:rPr>
              <a:t>Prescription medications </a:t>
            </a:r>
          </a:p>
          <a:p>
            <a:pPr eaLnBrk="1" hangingPunct="1">
              <a:lnSpc>
                <a:spcPct val="80000"/>
              </a:lnSpc>
            </a:pPr>
            <a:r>
              <a:rPr lang="en-US" sz="2300" b="1" dirty="0" smtClean="0">
                <a:solidFill>
                  <a:schemeClr val="accent4">
                    <a:lumMod val="60000"/>
                    <a:lumOff val="40000"/>
                  </a:schemeClr>
                </a:solidFill>
              </a:rPr>
              <a:t>Dust masks</a:t>
            </a:r>
          </a:p>
          <a:p>
            <a:pPr eaLnBrk="1" hangingPunct="1">
              <a:lnSpc>
                <a:spcPct val="80000"/>
              </a:lnSpc>
            </a:pPr>
            <a:r>
              <a:rPr lang="en-US" sz="2300" b="1" dirty="0" smtClean="0">
                <a:solidFill>
                  <a:schemeClr val="accent4">
                    <a:lumMod val="60000"/>
                    <a:lumOff val="40000"/>
                  </a:schemeClr>
                </a:solidFill>
              </a:rPr>
              <a:t>Personal sanitation supplies such as moist </a:t>
            </a:r>
            <a:r>
              <a:rPr lang="en-US" sz="2300" b="1" dirty="0" err="1" smtClean="0">
                <a:solidFill>
                  <a:schemeClr val="accent4">
                    <a:lumMod val="60000"/>
                    <a:lumOff val="40000"/>
                  </a:schemeClr>
                </a:solidFill>
              </a:rPr>
              <a:t>towelettes</a:t>
            </a:r>
            <a:r>
              <a:rPr lang="en-US" sz="2300" b="1" dirty="0" smtClean="0">
                <a:solidFill>
                  <a:schemeClr val="accent4">
                    <a:lumMod val="60000"/>
                    <a:lumOff val="40000"/>
                  </a:schemeClr>
                </a:solidFill>
              </a:rPr>
              <a:t>, garbage bags, and plastic ties</a:t>
            </a:r>
          </a:p>
          <a:p>
            <a:pPr eaLnBrk="1" hangingPunct="1">
              <a:lnSpc>
                <a:spcPct val="80000"/>
              </a:lnSpc>
            </a:pPr>
            <a:r>
              <a:rPr lang="en-US" sz="2300" b="1" dirty="0" smtClean="0">
                <a:solidFill>
                  <a:schemeClr val="accent4">
                    <a:lumMod val="60000"/>
                    <a:lumOff val="40000"/>
                  </a:schemeClr>
                </a:solidFill>
              </a:rPr>
              <a:t>Flashlight &amp; extra batteries</a:t>
            </a:r>
          </a:p>
          <a:p>
            <a:pPr eaLnBrk="1" hangingPunct="1">
              <a:lnSpc>
                <a:spcPct val="80000"/>
              </a:lnSpc>
            </a:pPr>
            <a:r>
              <a:rPr lang="en-US" sz="2300" b="1" dirty="0" smtClean="0">
                <a:solidFill>
                  <a:srgbClr val="FF0000"/>
                </a:solidFill>
              </a:rPr>
              <a:t>Battery powered or hand crank  radio with NOAA Weather channel</a:t>
            </a:r>
          </a:p>
        </p:txBody>
      </p:sp>
      <p:sp>
        <p:nvSpPr>
          <p:cNvPr id="9222" name="Rectangle 6"/>
          <p:cNvSpPr>
            <a:spLocks noGrp="1" noChangeArrowheads="1"/>
          </p:cNvSpPr>
          <p:nvPr>
            <p:ph type="body" sz="half" idx="2"/>
          </p:nvPr>
        </p:nvSpPr>
        <p:spPr>
          <a:xfrm>
            <a:off x="4343400" y="1752600"/>
            <a:ext cx="4648200" cy="3733800"/>
          </a:xfrm>
        </p:spPr>
        <p:txBody>
          <a:bodyPr>
            <a:scene3d>
              <a:camera prst="orthographicFront"/>
              <a:lightRig rig="threePt" dir="t"/>
            </a:scene3d>
            <a:sp3d extrusionH="57150">
              <a:bevelT w="38100" h="38100"/>
            </a:sp3d>
          </a:bodyPr>
          <a:lstStyle/>
          <a:p>
            <a:pPr eaLnBrk="1" hangingPunct="1">
              <a:lnSpc>
                <a:spcPct val="80000"/>
              </a:lnSpc>
            </a:pPr>
            <a:r>
              <a:rPr lang="en-US" sz="2300" b="1" dirty="0" smtClean="0">
                <a:solidFill>
                  <a:schemeClr val="accent4">
                    <a:lumMod val="60000"/>
                    <a:lumOff val="40000"/>
                  </a:schemeClr>
                </a:solidFill>
              </a:rPr>
              <a:t>Money - $250 cash (small bills)</a:t>
            </a:r>
          </a:p>
          <a:p>
            <a:pPr eaLnBrk="1" hangingPunct="1">
              <a:lnSpc>
                <a:spcPct val="80000"/>
              </a:lnSpc>
            </a:pPr>
            <a:r>
              <a:rPr lang="en-US" sz="2300" b="1" dirty="0" smtClean="0">
                <a:solidFill>
                  <a:schemeClr val="accent4">
                    <a:lumMod val="60000"/>
                    <a:lumOff val="40000"/>
                  </a:schemeClr>
                </a:solidFill>
              </a:rPr>
              <a:t>Wrench or pliers to turn off utilities</a:t>
            </a:r>
          </a:p>
          <a:p>
            <a:pPr eaLnBrk="1" hangingPunct="1">
              <a:lnSpc>
                <a:spcPct val="80000"/>
              </a:lnSpc>
            </a:pPr>
            <a:r>
              <a:rPr lang="en-US" sz="2300" b="1" dirty="0" smtClean="0">
                <a:solidFill>
                  <a:schemeClr val="accent4">
                    <a:lumMod val="60000"/>
                    <a:lumOff val="40000"/>
                  </a:schemeClr>
                </a:solidFill>
              </a:rPr>
              <a:t>Local maps and your evacuation plan</a:t>
            </a:r>
          </a:p>
          <a:p>
            <a:pPr eaLnBrk="1" hangingPunct="1">
              <a:lnSpc>
                <a:spcPct val="80000"/>
              </a:lnSpc>
            </a:pPr>
            <a:r>
              <a:rPr lang="en-US" sz="2300" b="1" dirty="0" smtClean="0">
                <a:solidFill>
                  <a:schemeClr val="accent4">
                    <a:lumMod val="60000"/>
                    <a:lumOff val="40000"/>
                  </a:schemeClr>
                </a:solidFill>
              </a:rPr>
              <a:t>Family communications plan</a:t>
            </a:r>
          </a:p>
          <a:p>
            <a:pPr eaLnBrk="1" hangingPunct="1">
              <a:lnSpc>
                <a:spcPct val="80000"/>
              </a:lnSpc>
            </a:pPr>
            <a:r>
              <a:rPr lang="en-US" sz="2300" b="1" dirty="0" smtClean="0">
                <a:solidFill>
                  <a:schemeClr val="accent4">
                    <a:lumMod val="60000"/>
                    <a:lumOff val="40000"/>
                  </a:schemeClr>
                </a:solidFill>
              </a:rPr>
              <a:t>Other plans and any important documents</a:t>
            </a:r>
          </a:p>
          <a:p>
            <a:pPr eaLnBrk="1" hangingPunct="1">
              <a:lnSpc>
                <a:spcPct val="80000"/>
              </a:lnSpc>
            </a:pPr>
            <a:r>
              <a:rPr lang="en-US" sz="2300" b="1" dirty="0" smtClean="0">
                <a:solidFill>
                  <a:schemeClr val="accent4">
                    <a:lumMod val="60000"/>
                    <a:lumOff val="40000"/>
                  </a:schemeClr>
                </a:solidFill>
              </a:rPr>
              <a:t>Kits for work and car</a:t>
            </a:r>
          </a:p>
          <a:p>
            <a:pPr eaLnBrk="1" hangingPunct="1">
              <a:lnSpc>
                <a:spcPct val="80000"/>
              </a:lnSpc>
            </a:pPr>
            <a:r>
              <a:rPr lang="en-US" sz="2300" b="1" dirty="0" smtClean="0">
                <a:solidFill>
                  <a:schemeClr val="accent4">
                    <a:lumMod val="60000"/>
                    <a:lumOff val="40000"/>
                  </a:schemeClr>
                </a:solidFill>
              </a:rPr>
              <a:t>Pet supplies</a:t>
            </a:r>
          </a:p>
          <a:p>
            <a:pPr eaLnBrk="1" hangingPunct="1">
              <a:lnSpc>
                <a:spcPct val="80000"/>
              </a:lnSpc>
            </a:pPr>
            <a:endParaRPr lang="en-US" sz="2000" b="1" dirty="0" smtClean="0">
              <a:solidFill>
                <a:schemeClr val="accent4">
                  <a:lumMod val="60000"/>
                  <a:lumOff val="40000"/>
                </a:schemeClr>
              </a:solidFill>
            </a:endParaRPr>
          </a:p>
        </p:txBody>
      </p:sp>
      <p:graphicFrame>
        <p:nvGraphicFramePr>
          <p:cNvPr id="9218" name="Object 18"/>
          <p:cNvGraphicFramePr>
            <a:graphicFrameLocks noChangeAspect="1"/>
          </p:cNvGraphicFramePr>
          <p:nvPr/>
        </p:nvGraphicFramePr>
        <p:xfrm>
          <a:off x="2971800" y="304800"/>
          <a:ext cx="368300" cy="542925"/>
        </p:xfrm>
        <a:graphic>
          <a:graphicData uri="http://schemas.openxmlformats.org/presentationml/2006/ole">
            <p:oleObj spid="_x0000_s8194" name="Clip" r:id="rId4" imgW="0" imgH="0" progId="">
              <p:embed/>
            </p:oleObj>
          </a:graphicData>
        </a:graphic>
      </p:graphicFrame>
      <p:sp>
        <p:nvSpPr>
          <p:cNvPr id="9223" name="TextBox 6"/>
          <p:cNvSpPr txBox="1">
            <a:spLocks noChangeArrowheads="1"/>
          </p:cNvSpPr>
          <p:nvPr/>
        </p:nvSpPr>
        <p:spPr bwMode="auto">
          <a:xfrm>
            <a:off x="0" y="838200"/>
            <a:ext cx="9144000" cy="461963"/>
          </a:xfrm>
          <a:prstGeom prst="rect">
            <a:avLst/>
          </a:prstGeom>
          <a:noFill/>
          <a:ln w="9525">
            <a:noFill/>
            <a:miter lim="800000"/>
            <a:headEnd/>
            <a:tailEnd/>
          </a:ln>
        </p:spPr>
        <p:txBody>
          <a:bodyPr>
            <a:spAutoFit/>
            <a:scene3d>
              <a:camera prst="orthographicFront"/>
              <a:lightRig rig="threePt" dir="t"/>
            </a:scene3d>
            <a:sp3d extrusionH="57150">
              <a:bevelT w="38100" h="38100"/>
            </a:sp3d>
          </a:bodyPr>
          <a:lstStyle/>
          <a:p>
            <a:pPr algn="ctr"/>
            <a:r>
              <a:rPr lang="en-US" sz="2400" b="1" dirty="0">
                <a:solidFill>
                  <a:schemeClr val="accent4">
                    <a:lumMod val="60000"/>
                    <a:lumOff val="40000"/>
                  </a:schemeClr>
                </a:solidFill>
              </a:rPr>
              <a:t>Recommended supplies for basic emergency kit:</a:t>
            </a:r>
          </a:p>
        </p:txBody>
      </p:sp>
      <p:pic>
        <p:nvPicPr>
          <p:cNvPr id="9224" name="Picture 8" descr="kit_cropped72"/>
          <p:cNvPicPr>
            <a:picLocks noChangeAspect="1" noChangeArrowheads="1"/>
          </p:cNvPicPr>
          <p:nvPr/>
        </p:nvPicPr>
        <p:blipFill>
          <a:blip r:embed="rId5" cstate="email"/>
          <a:srcRect/>
          <a:stretch>
            <a:fillRect/>
          </a:stretch>
        </p:blipFill>
        <p:spPr bwMode="auto">
          <a:xfrm>
            <a:off x="6172200" y="4495800"/>
            <a:ext cx="2743200" cy="2155825"/>
          </a:xfrm>
          <a:prstGeom prst="rect">
            <a:avLst/>
          </a:prstGeom>
          <a:noFill/>
          <a:ln w="9525">
            <a:noFill/>
            <a:miter lim="800000"/>
            <a:headEnd/>
            <a:tailEnd/>
          </a:ln>
        </p:spPr>
      </p:pic>
      <p:pic>
        <p:nvPicPr>
          <p:cNvPr id="10" name="Picture 9"/>
          <p:cNvPicPr>
            <a:picLocks noChangeAspect="1"/>
          </p:cNvPicPr>
          <p:nvPr/>
        </p:nvPicPr>
        <p:blipFill>
          <a:blip r:embed="rId6" cstate="print">
            <a:extLst>
              <a:ext uri="{28A0092B-C50C-407E-A947-70E740481C1C}">
                <a14:useLocalDpi xmlns="" xmlns:a14="http://schemas.microsoft.com/office/drawing/2010/main" val="0"/>
              </a:ext>
            </a:extLst>
          </a:blip>
          <a:stretch>
            <a:fillRect/>
          </a:stretch>
        </p:blipFill>
        <p:spPr>
          <a:xfrm flipH="1">
            <a:off x="7467600" y="228600"/>
            <a:ext cx="1676400" cy="1447800"/>
          </a:xfrm>
          <a:prstGeom prst="rect">
            <a:avLst/>
          </a:prstGeom>
        </p:spPr>
      </p:pic>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flipH="1">
            <a:off x="7696200" y="5410200"/>
            <a:ext cx="1676400" cy="1447800"/>
          </a:xfrm>
          <a:prstGeom prst="rect">
            <a:avLst/>
          </a:prstGeom>
        </p:spPr>
      </p:pic>
      <p:sp>
        <p:nvSpPr>
          <p:cNvPr id="6" name="Title 5"/>
          <p:cNvSpPr>
            <a:spLocks noGrp="1"/>
          </p:cNvSpPr>
          <p:nvPr>
            <p:ph type="title"/>
          </p:nvPr>
        </p:nvSpPr>
        <p:spPr>
          <a:xfrm>
            <a:off x="1219200" y="457200"/>
            <a:ext cx="6324600" cy="715962"/>
          </a:xfrm>
        </p:spPr>
        <p:txBody>
          <a:bodyPr>
            <a:scene3d>
              <a:camera prst="orthographicFront"/>
              <a:lightRig rig="threePt" dir="t"/>
            </a:scene3d>
            <a:sp3d extrusionH="57150">
              <a:bevelT w="38100" h="38100"/>
            </a:sp3d>
          </a:bodyPr>
          <a:lstStyle/>
          <a:p>
            <a:pPr algn="ctr"/>
            <a:r>
              <a:rPr lang="en-US" b="1" dirty="0" smtClean="0">
                <a:solidFill>
                  <a:schemeClr val="accent4">
                    <a:lumMod val="60000"/>
                    <a:lumOff val="40000"/>
                  </a:schemeClr>
                </a:solidFill>
              </a:rPr>
              <a:t>Pre Made Kits</a:t>
            </a:r>
            <a:endParaRPr lang="en-US" b="1" dirty="0">
              <a:solidFill>
                <a:schemeClr val="accent4">
                  <a:lumMod val="60000"/>
                  <a:lumOff val="40000"/>
                </a:schemeClr>
              </a:solidFill>
            </a:endParaRPr>
          </a:p>
        </p:txBody>
      </p:sp>
      <p:sp>
        <p:nvSpPr>
          <p:cNvPr id="7" name="Content Placeholder 6"/>
          <p:cNvSpPr>
            <a:spLocks noGrp="1"/>
          </p:cNvSpPr>
          <p:nvPr>
            <p:ph idx="1"/>
          </p:nvPr>
        </p:nvSpPr>
        <p:spPr>
          <a:xfrm>
            <a:off x="228600" y="1295400"/>
            <a:ext cx="8686800" cy="4830763"/>
          </a:xfrm>
        </p:spPr>
        <p:txBody>
          <a:bodyPr>
            <a:normAutofit fontScale="92500" lnSpcReduction="10000"/>
            <a:scene3d>
              <a:camera prst="orthographicFront"/>
              <a:lightRig rig="threePt" dir="t"/>
            </a:scene3d>
            <a:sp3d extrusionH="57150">
              <a:bevelT w="38100" h="38100"/>
            </a:sp3d>
          </a:bodyPr>
          <a:lstStyle/>
          <a:p>
            <a:pPr algn="ctr"/>
            <a:r>
              <a:rPr lang="en-US" sz="3000" b="1" dirty="0" smtClean="0">
                <a:solidFill>
                  <a:schemeClr val="accent4">
                    <a:lumMod val="60000"/>
                    <a:lumOff val="40000"/>
                  </a:schemeClr>
                </a:solidFill>
              </a:rPr>
              <a:t>The following companies make pre-stocked and prepared Emergency Kits</a:t>
            </a:r>
            <a:endParaRPr lang="en-US" sz="2800" b="1" dirty="0" smtClean="0">
              <a:solidFill>
                <a:schemeClr val="accent4">
                  <a:lumMod val="60000"/>
                  <a:lumOff val="40000"/>
                </a:schemeClr>
              </a:solidFill>
            </a:endParaRPr>
          </a:p>
          <a:p>
            <a:pPr lvl="1"/>
            <a:endParaRPr lang="en-US" b="1" dirty="0" smtClean="0">
              <a:solidFill>
                <a:schemeClr val="accent4">
                  <a:lumMod val="60000"/>
                  <a:lumOff val="40000"/>
                </a:schemeClr>
              </a:solidFill>
            </a:endParaRPr>
          </a:p>
          <a:p>
            <a:pPr lvl="1"/>
            <a:r>
              <a:rPr lang="en-US" b="1" dirty="0" smtClean="0">
                <a:solidFill>
                  <a:schemeClr val="accent4">
                    <a:lumMod val="60000"/>
                    <a:lumOff val="40000"/>
                  </a:schemeClr>
                </a:solidFill>
              </a:rPr>
              <a:t> </a:t>
            </a:r>
            <a:r>
              <a:rPr lang="en-US" sz="2800" b="1" dirty="0" smtClean="0">
                <a:solidFill>
                  <a:schemeClr val="accent4">
                    <a:lumMod val="60000"/>
                    <a:lumOff val="40000"/>
                  </a:schemeClr>
                </a:solidFill>
              </a:rPr>
              <a:t>http://www.quakekare.com </a:t>
            </a:r>
          </a:p>
          <a:p>
            <a:pPr lvl="1"/>
            <a:endParaRPr lang="en-US" sz="2800" b="1" dirty="0" smtClean="0">
              <a:solidFill>
                <a:schemeClr val="accent4">
                  <a:lumMod val="60000"/>
                  <a:lumOff val="40000"/>
                </a:schemeClr>
              </a:solidFill>
            </a:endParaRPr>
          </a:p>
          <a:p>
            <a:pPr lvl="1"/>
            <a:r>
              <a:rPr lang="en-US" sz="2800" b="1" dirty="0" smtClean="0">
                <a:solidFill>
                  <a:schemeClr val="accent4">
                    <a:lumMod val="60000"/>
                    <a:lumOff val="40000"/>
                  </a:schemeClr>
                </a:solidFill>
              </a:rPr>
              <a:t>http://www.readysetgokits.com/</a:t>
            </a:r>
          </a:p>
          <a:p>
            <a:pPr lvl="1"/>
            <a:endParaRPr lang="en-US" sz="2800" b="1" dirty="0" smtClean="0">
              <a:solidFill>
                <a:schemeClr val="accent4">
                  <a:lumMod val="60000"/>
                  <a:lumOff val="40000"/>
                </a:schemeClr>
              </a:solidFill>
            </a:endParaRPr>
          </a:p>
          <a:p>
            <a:pPr lvl="1"/>
            <a:r>
              <a:rPr lang="en-US" sz="2800" b="1" dirty="0" smtClean="0">
                <a:solidFill>
                  <a:schemeClr val="accent4">
                    <a:lumMod val="60000"/>
                    <a:lumOff val="40000"/>
                  </a:schemeClr>
                </a:solidFill>
              </a:rPr>
              <a:t>http://www.redcrossstore.org/Shopper/Product.aspx?uniqueitemid=3</a:t>
            </a:r>
          </a:p>
          <a:p>
            <a:pPr lvl="1"/>
            <a:endParaRPr lang="en-US" sz="2800" b="1" dirty="0" smtClean="0">
              <a:solidFill>
                <a:schemeClr val="accent4">
                  <a:lumMod val="60000"/>
                  <a:lumOff val="40000"/>
                </a:schemeClr>
              </a:solidFill>
            </a:endParaRPr>
          </a:p>
          <a:p>
            <a:pPr lvl="1"/>
            <a:r>
              <a:rPr lang="en-US" sz="2800" b="1" dirty="0" smtClean="0">
                <a:solidFill>
                  <a:schemeClr val="accent4">
                    <a:lumMod val="60000"/>
                    <a:lumOff val="40000"/>
                  </a:schemeClr>
                </a:solidFill>
              </a:rPr>
              <a:t>http://www.survivalkitsonline.com/c/Survival_Kits.html</a:t>
            </a:r>
          </a:p>
          <a:p>
            <a:pPr lvl="1"/>
            <a:endParaRPr lang="en-US" b="1" dirty="0">
              <a:solidFill>
                <a:srgbClr val="F6F119"/>
              </a:solidFill>
            </a:endParaRPr>
          </a:p>
        </p:txBody>
      </p:sp>
      <p:sp>
        <p:nvSpPr>
          <p:cNvPr id="5" name="Slide Number Placeholder 4"/>
          <p:cNvSpPr>
            <a:spLocks noGrp="1"/>
          </p:cNvSpPr>
          <p:nvPr>
            <p:ph type="sldNum" sz="quarter" idx="12"/>
          </p:nvPr>
        </p:nvSpPr>
        <p:spPr/>
        <p:txBody>
          <a:bodyPr/>
          <a:lstStyle/>
          <a:p>
            <a:pPr>
              <a:defRPr/>
            </a:pPr>
            <a:fld id="{DD0A192F-D306-47F1-9287-D1B1A17EDF63}" type="slidenum">
              <a:rPr lang="en-US" smtClean="0"/>
              <a:pPr>
                <a:defRPr/>
              </a:pPr>
              <a:t>41</a:t>
            </a:fld>
            <a:endParaRPr lang="en-US"/>
          </a:p>
        </p:txBody>
      </p:sp>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Disaster Preparedness From Ready.gov - YouTube.wmv">
            <a:hlinkClick r:id="" action="ppaction://media"/>
          </p:cNvPr>
          <p:cNvPicPr>
            <a:picLocks noRot="1" noChangeAspect="1"/>
          </p:cNvPicPr>
          <p:nvPr>
            <a:videoFile r:link="rId1"/>
          </p:nvPr>
        </p:nvPicPr>
        <p:blipFill>
          <a:blip r:embed="rId4" cstate="print"/>
          <a:stretch>
            <a:fillRect/>
          </a:stretch>
        </p:blipFill>
        <p:spPr>
          <a:xfrm>
            <a:off x="3124200" y="1143000"/>
            <a:ext cx="5384800" cy="4495800"/>
          </a:xfrm>
          <a:prstGeom prst="rect">
            <a:avLst/>
          </a:prstGeom>
        </p:spPr>
      </p:pic>
    </p:spTree>
  </p:cSld>
  <p:clrMapOvr>
    <a:masterClrMapping/>
  </p:clrMapOvr>
  <p:transition/>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scene3d>
              <a:camera prst="orthographicFront"/>
              <a:lightRig rig="threePt" dir="t"/>
            </a:scene3d>
            <a:sp3d extrusionH="57150">
              <a:bevelT w="38100" h="38100"/>
            </a:sp3d>
          </a:bodyPr>
          <a:lstStyle/>
          <a:p>
            <a:pPr algn="ctr"/>
            <a:r>
              <a:rPr lang="en-US" b="1" dirty="0" smtClean="0">
                <a:solidFill>
                  <a:schemeClr val="accent4">
                    <a:lumMod val="60000"/>
                    <a:lumOff val="40000"/>
                  </a:schemeClr>
                </a:solidFill>
              </a:rPr>
              <a:t>If Disaster Strikes</a:t>
            </a:r>
            <a:endParaRPr lang="en-US" dirty="0">
              <a:solidFill>
                <a:schemeClr val="accent4">
                  <a:lumMod val="60000"/>
                  <a:lumOff val="40000"/>
                </a:schemeClr>
              </a:solidFill>
            </a:endParaRPr>
          </a:p>
        </p:txBody>
      </p:sp>
      <p:sp>
        <p:nvSpPr>
          <p:cNvPr id="4" name="Content Placeholder 3"/>
          <p:cNvSpPr>
            <a:spLocks noGrp="1"/>
          </p:cNvSpPr>
          <p:nvPr>
            <p:ph idx="1"/>
          </p:nvPr>
        </p:nvSpPr>
        <p:spPr>
          <a:xfrm>
            <a:off x="2514600" y="990600"/>
            <a:ext cx="6629400" cy="5867400"/>
          </a:xfrm>
        </p:spPr>
        <p:txBody>
          <a:bodyPr>
            <a:noAutofit/>
            <a:scene3d>
              <a:camera prst="orthographicFront"/>
              <a:lightRig rig="threePt" dir="t"/>
            </a:scene3d>
            <a:sp3d extrusionH="57150">
              <a:bevelT w="38100" h="38100"/>
            </a:sp3d>
          </a:bodyPr>
          <a:lstStyle/>
          <a:p>
            <a:r>
              <a:rPr lang="en-US" sz="2400" b="1" dirty="0" smtClean="0">
                <a:solidFill>
                  <a:schemeClr val="accent4">
                    <a:lumMod val="60000"/>
                    <a:lumOff val="40000"/>
                  </a:schemeClr>
                </a:solidFill>
              </a:rPr>
              <a:t>If you are instructed to take shelter immediately, do so at once.</a:t>
            </a:r>
          </a:p>
          <a:p>
            <a:r>
              <a:rPr lang="en-US" sz="2400" b="1" dirty="0" smtClean="0">
                <a:solidFill>
                  <a:schemeClr val="accent4">
                    <a:lumMod val="60000"/>
                    <a:lumOff val="40000"/>
                  </a:schemeClr>
                </a:solidFill>
              </a:rPr>
              <a:t/>
            </a:r>
            <a:br>
              <a:rPr lang="en-US" sz="2400" b="1" dirty="0" smtClean="0">
                <a:solidFill>
                  <a:schemeClr val="accent4">
                    <a:lumMod val="60000"/>
                    <a:lumOff val="40000"/>
                  </a:schemeClr>
                </a:solidFill>
              </a:rPr>
            </a:br>
            <a:r>
              <a:rPr lang="en-US" sz="2400" b="1" dirty="0" smtClean="0">
                <a:solidFill>
                  <a:schemeClr val="accent4">
                    <a:lumMod val="60000"/>
                    <a:lumOff val="40000"/>
                  </a:schemeClr>
                </a:solidFill>
              </a:rPr>
              <a:t>If you are instructed to evacuate:</a:t>
            </a:r>
          </a:p>
          <a:p>
            <a:pPr lvl="0">
              <a:buFont typeface="Wingdings" pitchFamily="2" charset="2"/>
              <a:buChar char="ü"/>
            </a:pPr>
            <a:r>
              <a:rPr lang="en-US" sz="2400" b="1" dirty="0" smtClean="0">
                <a:solidFill>
                  <a:schemeClr val="accent4">
                    <a:lumMod val="60000"/>
                    <a:lumOff val="40000"/>
                  </a:schemeClr>
                </a:solidFill>
              </a:rPr>
              <a:t>Listen to the radio or television for the location of emergency shelters and for other instructions from local emergency officials. </a:t>
            </a:r>
          </a:p>
          <a:p>
            <a:pPr lvl="0">
              <a:buFont typeface="Wingdings" pitchFamily="2" charset="2"/>
              <a:buChar char="ü"/>
            </a:pPr>
            <a:r>
              <a:rPr lang="en-US" sz="2400" b="1" dirty="0" smtClean="0">
                <a:solidFill>
                  <a:schemeClr val="accent4">
                    <a:lumMod val="60000"/>
                    <a:lumOff val="40000"/>
                  </a:schemeClr>
                </a:solidFill>
              </a:rPr>
              <a:t>Wear protective clothing and sturdy shoes. </a:t>
            </a:r>
          </a:p>
          <a:p>
            <a:pPr lvl="0">
              <a:buFont typeface="Wingdings" pitchFamily="2" charset="2"/>
              <a:buChar char="ü"/>
            </a:pPr>
            <a:r>
              <a:rPr lang="en-US" sz="2400" b="1" dirty="0" smtClean="0">
                <a:solidFill>
                  <a:schemeClr val="accent4">
                    <a:lumMod val="60000"/>
                    <a:lumOff val="40000"/>
                  </a:schemeClr>
                </a:solidFill>
              </a:rPr>
              <a:t>Take your disaster supplies kit. </a:t>
            </a:r>
          </a:p>
          <a:p>
            <a:pPr>
              <a:buFont typeface="Wingdings" pitchFamily="2" charset="2"/>
              <a:buChar char="ü"/>
            </a:pPr>
            <a:r>
              <a:rPr lang="en-US" sz="2400" b="1" dirty="0" smtClean="0">
                <a:solidFill>
                  <a:schemeClr val="accent4">
                    <a:lumMod val="60000"/>
                    <a:lumOff val="40000"/>
                  </a:schemeClr>
                </a:solidFill>
              </a:rPr>
              <a:t>Use travel routes specified by local authorities and don't use shortcuts because certain areas may be impassable or dangerous</a:t>
            </a:r>
            <a:endParaRPr lang="en-US" sz="2400" b="1" dirty="0">
              <a:solidFill>
                <a:schemeClr val="accent4">
                  <a:lumMod val="60000"/>
                  <a:lumOff val="40000"/>
                </a:schemeClr>
              </a:solidFill>
            </a:endParaRPr>
          </a:p>
        </p:txBody>
      </p:sp>
      <p:pic>
        <p:nvPicPr>
          <p:cNvPr id="5" name="Picture 4"/>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flipH="1">
            <a:off x="7696200" y="5410200"/>
            <a:ext cx="1676400" cy="1447800"/>
          </a:xfrm>
          <a:prstGeom prst="rect">
            <a:avLst/>
          </a:prstGeom>
        </p:spPr>
      </p:pic>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scene3d>
            <a:camera prst="orthographicFront"/>
            <a:lightRig rig="threePt" dir="t"/>
          </a:scene3d>
          <a:sp3d>
            <a:bevelT/>
          </a:sp3d>
        </p:spPr>
        <p:txBody>
          <a:bodyPr>
            <a:sp3d extrusionH="57150">
              <a:bevelT w="38100" h="38100"/>
            </a:sp3d>
          </a:bodyPr>
          <a:lstStyle/>
          <a:p>
            <a:r>
              <a:rPr lang="en-US" dirty="0" smtClean="0">
                <a:solidFill>
                  <a:schemeClr val="accent4">
                    <a:lumMod val="60000"/>
                    <a:lumOff val="40000"/>
                  </a:schemeClr>
                </a:solidFill>
              </a:rPr>
              <a:t>Contact Information</a:t>
            </a:r>
            <a:endParaRPr lang="en-US" dirty="0">
              <a:solidFill>
                <a:schemeClr val="accent4">
                  <a:lumMod val="60000"/>
                  <a:lumOff val="40000"/>
                </a:schemeClr>
              </a:solidFill>
            </a:endParaRPr>
          </a:p>
        </p:txBody>
      </p:sp>
      <p:sp>
        <p:nvSpPr>
          <p:cNvPr id="5" name="Content Placeholder 4"/>
          <p:cNvSpPr>
            <a:spLocks noGrp="1"/>
          </p:cNvSpPr>
          <p:nvPr>
            <p:ph sz="half" idx="1"/>
          </p:nvPr>
        </p:nvSpPr>
        <p:spPr>
          <a:scene3d>
            <a:camera prst="orthographicFront"/>
            <a:lightRig rig="threePt" dir="t"/>
          </a:scene3d>
          <a:sp3d>
            <a:bevelT/>
          </a:sp3d>
        </p:spPr>
        <p:txBody>
          <a:bodyPr>
            <a:normAutofit lnSpcReduction="10000"/>
            <a:sp3d extrusionH="57150">
              <a:bevelT w="38100" h="38100"/>
            </a:sp3d>
          </a:bodyPr>
          <a:lstStyle/>
          <a:p>
            <a:r>
              <a:rPr lang="en-US" b="1" dirty="0" smtClean="0">
                <a:solidFill>
                  <a:schemeClr val="accent4">
                    <a:lumMod val="60000"/>
                    <a:lumOff val="40000"/>
                  </a:schemeClr>
                </a:solidFill>
              </a:rPr>
              <a:t>Department of Civil Defense Division, State of Hawaii</a:t>
            </a:r>
          </a:p>
          <a:p>
            <a:r>
              <a:rPr lang="en-US" b="1" dirty="0" smtClean="0">
                <a:solidFill>
                  <a:schemeClr val="accent4">
                    <a:lumMod val="60000"/>
                    <a:lumOff val="40000"/>
                  </a:schemeClr>
                </a:solidFill>
              </a:rPr>
              <a:t>3949 Diamond Head Road </a:t>
            </a:r>
            <a:br>
              <a:rPr lang="en-US" b="1" dirty="0" smtClean="0">
                <a:solidFill>
                  <a:schemeClr val="accent4">
                    <a:lumMod val="60000"/>
                    <a:lumOff val="40000"/>
                  </a:schemeClr>
                </a:solidFill>
              </a:rPr>
            </a:br>
            <a:r>
              <a:rPr lang="en-US" b="1" dirty="0" smtClean="0">
                <a:solidFill>
                  <a:schemeClr val="accent4">
                    <a:lumMod val="60000"/>
                    <a:lumOff val="40000"/>
                  </a:schemeClr>
                </a:solidFill>
              </a:rPr>
              <a:t>Honolulu, HI 96816</a:t>
            </a:r>
            <a:r>
              <a:rPr lang="en-US" b="1" dirty="0" smtClean="0">
                <a:solidFill>
                  <a:srgbClr val="F6F119"/>
                </a:solidFill>
              </a:rPr>
              <a:t/>
            </a:r>
            <a:br>
              <a:rPr lang="en-US" b="1" dirty="0" smtClean="0">
                <a:solidFill>
                  <a:srgbClr val="F6F119"/>
                </a:solidFill>
              </a:rPr>
            </a:br>
            <a:r>
              <a:rPr lang="en-US" b="1" dirty="0" smtClean="0">
                <a:solidFill>
                  <a:schemeClr val="accent4">
                    <a:lumMod val="60000"/>
                    <a:lumOff val="40000"/>
                  </a:schemeClr>
                </a:solidFill>
              </a:rPr>
              <a:t>(808) 733-4301</a:t>
            </a:r>
          </a:p>
          <a:p>
            <a:endParaRPr lang="en-US" b="1" dirty="0" smtClean="0">
              <a:solidFill>
                <a:schemeClr val="accent4">
                  <a:lumMod val="60000"/>
                  <a:lumOff val="40000"/>
                </a:schemeClr>
              </a:solidFill>
            </a:endParaRPr>
          </a:p>
          <a:p>
            <a:r>
              <a:rPr lang="en-US" b="1" dirty="0" smtClean="0">
                <a:solidFill>
                  <a:schemeClr val="accent4">
                    <a:lumMod val="60000"/>
                    <a:lumOff val="40000"/>
                  </a:schemeClr>
                </a:solidFill>
              </a:rPr>
              <a:t>City and County of Honolulu Department of Emergency Management </a:t>
            </a:r>
            <a:br>
              <a:rPr lang="en-US" b="1" dirty="0" smtClean="0">
                <a:solidFill>
                  <a:schemeClr val="accent4">
                    <a:lumMod val="60000"/>
                    <a:lumOff val="40000"/>
                  </a:schemeClr>
                </a:solidFill>
              </a:rPr>
            </a:br>
            <a:r>
              <a:rPr lang="en-US" b="1" dirty="0" smtClean="0">
                <a:solidFill>
                  <a:schemeClr val="accent4">
                    <a:lumMod val="60000"/>
                    <a:lumOff val="40000"/>
                  </a:schemeClr>
                </a:solidFill>
              </a:rPr>
              <a:t>650 South King Street</a:t>
            </a:r>
            <a:br>
              <a:rPr lang="en-US" b="1" dirty="0" smtClean="0">
                <a:solidFill>
                  <a:schemeClr val="accent4">
                    <a:lumMod val="60000"/>
                    <a:lumOff val="40000"/>
                  </a:schemeClr>
                </a:solidFill>
              </a:rPr>
            </a:br>
            <a:r>
              <a:rPr lang="en-US" b="1" dirty="0" smtClean="0">
                <a:solidFill>
                  <a:schemeClr val="accent4">
                    <a:lumMod val="60000"/>
                    <a:lumOff val="40000"/>
                  </a:schemeClr>
                </a:solidFill>
              </a:rPr>
              <a:t>Honolulu, HI 96813</a:t>
            </a:r>
            <a:br>
              <a:rPr lang="en-US" b="1" dirty="0" smtClean="0">
                <a:solidFill>
                  <a:schemeClr val="accent4">
                    <a:lumMod val="60000"/>
                    <a:lumOff val="40000"/>
                  </a:schemeClr>
                </a:solidFill>
              </a:rPr>
            </a:br>
            <a:r>
              <a:rPr lang="en-US" b="1" dirty="0" smtClean="0">
                <a:solidFill>
                  <a:schemeClr val="accent4">
                    <a:lumMod val="60000"/>
                    <a:lumOff val="40000"/>
                  </a:schemeClr>
                </a:solidFill>
              </a:rPr>
              <a:t>(808) 723-8960</a:t>
            </a:r>
          </a:p>
          <a:p>
            <a:endParaRPr lang="en-US" b="1" dirty="0" smtClean="0">
              <a:solidFill>
                <a:schemeClr val="accent4">
                  <a:lumMod val="60000"/>
                  <a:lumOff val="40000"/>
                </a:schemeClr>
              </a:solidFill>
            </a:endParaRPr>
          </a:p>
          <a:p>
            <a:r>
              <a:rPr lang="en-US" b="1" dirty="0" smtClean="0">
                <a:solidFill>
                  <a:schemeClr val="accent4">
                    <a:lumMod val="60000"/>
                    <a:lumOff val="40000"/>
                  </a:schemeClr>
                </a:solidFill>
              </a:rPr>
              <a:t>Kauai County Civil Defense Agency</a:t>
            </a:r>
            <a:br>
              <a:rPr lang="en-US" b="1" dirty="0" smtClean="0">
                <a:solidFill>
                  <a:schemeClr val="accent4">
                    <a:lumMod val="60000"/>
                    <a:lumOff val="40000"/>
                  </a:schemeClr>
                </a:solidFill>
              </a:rPr>
            </a:br>
            <a:r>
              <a:rPr lang="en-US" b="1" dirty="0" smtClean="0">
                <a:solidFill>
                  <a:schemeClr val="accent4">
                    <a:lumMod val="60000"/>
                    <a:lumOff val="40000"/>
                  </a:schemeClr>
                </a:solidFill>
              </a:rPr>
              <a:t>Suite 100, 3990 </a:t>
            </a:r>
            <a:r>
              <a:rPr lang="en-US" b="1" dirty="0" err="1" smtClean="0">
                <a:solidFill>
                  <a:schemeClr val="accent4">
                    <a:lumMod val="60000"/>
                    <a:lumOff val="40000"/>
                  </a:schemeClr>
                </a:solidFill>
              </a:rPr>
              <a:t>Kaana</a:t>
            </a:r>
            <a:r>
              <a:rPr lang="en-US" b="1" dirty="0" smtClean="0">
                <a:solidFill>
                  <a:schemeClr val="accent4">
                    <a:lumMod val="60000"/>
                    <a:lumOff val="40000"/>
                  </a:schemeClr>
                </a:solidFill>
              </a:rPr>
              <a:t> Street</a:t>
            </a:r>
            <a:br>
              <a:rPr lang="en-US" b="1" dirty="0" smtClean="0">
                <a:solidFill>
                  <a:schemeClr val="accent4">
                    <a:lumMod val="60000"/>
                    <a:lumOff val="40000"/>
                  </a:schemeClr>
                </a:solidFill>
              </a:rPr>
            </a:br>
            <a:r>
              <a:rPr lang="en-US" b="1" dirty="0" smtClean="0">
                <a:solidFill>
                  <a:schemeClr val="accent4">
                    <a:lumMod val="60000"/>
                    <a:lumOff val="40000"/>
                  </a:schemeClr>
                </a:solidFill>
              </a:rPr>
              <a:t>Lihue, Hawaii, 96766</a:t>
            </a:r>
            <a:br>
              <a:rPr lang="en-US" b="1" dirty="0" smtClean="0">
                <a:solidFill>
                  <a:schemeClr val="accent4">
                    <a:lumMod val="60000"/>
                    <a:lumOff val="40000"/>
                  </a:schemeClr>
                </a:solidFill>
              </a:rPr>
            </a:br>
            <a:r>
              <a:rPr lang="en-US" b="1" dirty="0" smtClean="0">
                <a:solidFill>
                  <a:schemeClr val="accent4">
                    <a:lumMod val="60000"/>
                    <a:lumOff val="40000"/>
                  </a:schemeClr>
                </a:solidFill>
              </a:rPr>
              <a:t>(808) 241-1800 </a:t>
            </a:r>
          </a:p>
          <a:p>
            <a:endParaRPr lang="en-US" dirty="0">
              <a:solidFill>
                <a:srgbClr val="F6F119"/>
              </a:solidFill>
            </a:endParaRPr>
          </a:p>
        </p:txBody>
      </p:sp>
      <p:sp>
        <p:nvSpPr>
          <p:cNvPr id="6" name="Content Placeholder 5"/>
          <p:cNvSpPr>
            <a:spLocks noGrp="1"/>
          </p:cNvSpPr>
          <p:nvPr>
            <p:ph sz="half" idx="2"/>
          </p:nvPr>
        </p:nvSpPr>
        <p:spPr>
          <a:scene3d>
            <a:camera prst="orthographicFront"/>
            <a:lightRig rig="threePt" dir="t"/>
          </a:scene3d>
          <a:sp3d>
            <a:bevelT/>
          </a:sp3d>
        </p:spPr>
        <p:txBody>
          <a:bodyPr>
            <a:normAutofit lnSpcReduction="10000"/>
            <a:sp3d extrusionH="57150">
              <a:bevelT w="38100" h="38100"/>
            </a:sp3d>
          </a:bodyPr>
          <a:lstStyle/>
          <a:p>
            <a:r>
              <a:rPr lang="en-US" b="1" dirty="0" smtClean="0">
                <a:solidFill>
                  <a:schemeClr val="accent4">
                    <a:lumMod val="60000"/>
                    <a:lumOff val="40000"/>
                  </a:schemeClr>
                </a:solidFill>
              </a:rPr>
              <a:t>Maui County Civil Defense Agency</a:t>
            </a:r>
            <a:br>
              <a:rPr lang="en-US" b="1" dirty="0" smtClean="0">
                <a:solidFill>
                  <a:schemeClr val="accent4">
                    <a:lumMod val="60000"/>
                    <a:lumOff val="40000"/>
                  </a:schemeClr>
                </a:solidFill>
              </a:rPr>
            </a:br>
            <a:r>
              <a:rPr lang="en-US" b="1" dirty="0" smtClean="0">
                <a:solidFill>
                  <a:schemeClr val="accent4">
                    <a:lumMod val="60000"/>
                    <a:lumOff val="40000"/>
                  </a:schemeClr>
                </a:solidFill>
              </a:rPr>
              <a:t>200 South High Street</a:t>
            </a:r>
            <a:br>
              <a:rPr lang="en-US" b="1" dirty="0" smtClean="0">
                <a:solidFill>
                  <a:schemeClr val="accent4">
                    <a:lumMod val="60000"/>
                    <a:lumOff val="40000"/>
                  </a:schemeClr>
                </a:solidFill>
              </a:rPr>
            </a:br>
            <a:r>
              <a:rPr lang="en-US" b="1" dirty="0" smtClean="0">
                <a:solidFill>
                  <a:schemeClr val="accent4">
                    <a:lumMod val="60000"/>
                    <a:lumOff val="40000"/>
                  </a:schemeClr>
                </a:solidFill>
              </a:rPr>
              <a:t>Wailuku, HI 96793-2155</a:t>
            </a:r>
            <a:br>
              <a:rPr lang="en-US" b="1" dirty="0" smtClean="0">
                <a:solidFill>
                  <a:schemeClr val="accent4">
                    <a:lumMod val="60000"/>
                    <a:lumOff val="40000"/>
                  </a:schemeClr>
                </a:solidFill>
              </a:rPr>
            </a:br>
            <a:r>
              <a:rPr lang="en-US" b="1" dirty="0" smtClean="0">
                <a:solidFill>
                  <a:schemeClr val="accent4">
                    <a:lumMod val="60000"/>
                    <a:lumOff val="40000"/>
                  </a:schemeClr>
                </a:solidFill>
              </a:rPr>
              <a:t>(808) 270-7285 </a:t>
            </a:r>
          </a:p>
          <a:p>
            <a:endParaRPr lang="en-US" b="1" dirty="0" smtClean="0">
              <a:solidFill>
                <a:schemeClr val="accent4">
                  <a:lumMod val="60000"/>
                  <a:lumOff val="40000"/>
                </a:schemeClr>
              </a:solidFill>
            </a:endParaRPr>
          </a:p>
          <a:p>
            <a:r>
              <a:rPr lang="en-US" b="1" dirty="0" smtClean="0">
                <a:solidFill>
                  <a:schemeClr val="accent4">
                    <a:lumMod val="60000"/>
                    <a:lumOff val="40000"/>
                  </a:schemeClr>
                </a:solidFill>
              </a:rPr>
              <a:t>Hawaii County Civil Defense Agency</a:t>
            </a:r>
            <a:br>
              <a:rPr lang="en-US" b="1" dirty="0" smtClean="0">
                <a:solidFill>
                  <a:schemeClr val="accent4">
                    <a:lumMod val="60000"/>
                    <a:lumOff val="40000"/>
                  </a:schemeClr>
                </a:solidFill>
              </a:rPr>
            </a:br>
            <a:r>
              <a:rPr lang="en-US" b="1" dirty="0" smtClean="0">
                <a:solidFill>
                  <a:schemeClr val="accent4">
                    <a:lumMod val="60000"/>
                    <a:lumOff val="40000"/>
                  </a:schemeClr>
                </a:solidFill>
              </a:rPr>
              <a:t>920 </a:t>
            </a:r>
            <a:r>
              <a:rPr lang="en-US" b="1" dirty="0" err="1" smtClean="0">
                <a:solidFill>
                  <a:schemeClr val="accent4">
                    <a:lumMod val="60000"/>
                    <a:lumOff val="40000"/>
                  </a:schemeClr>
                </a:solidFill>
              </a:rPr>
              <a:t>Ululani</a:t>
            </a:r>
            <a:r>
              <a:rPr lang="en-US" b="1" dirty="0" smtClean="0">
                <a:solidFill>
                  <a:schemeClr val="accent4">
                    <a:lumMod val="60000"/>
                    <a:lumOff val="40000"/>
                  </a:schemeClr>
                </a:solidFill>
              </a:rPr>
              <a:t> St.</a:t>
            </a:r>
            <a:br>
              <a:rPr lang="en-US" b="1" dirty="0" smtClean="0">
                <a:solidFill>
                  <a:schemeClr val="accent4">
                    <a:lumMod val="60000"/>
                    <a:lumOff val="40000"/>
                  </a:schemeClr>
                </a:solidFill>
              </a:rPr>
            </a:br>
            <a:r>
              <a:rPr lang="en-US" b="1" dirty="0" smtClean="0">
                <a:solidFill>
                  <a:schemeClr val="accent4">
                    <a:lumMod val="60000"/>
                    <a:lumOff val="40000"/>
                  </a:schemeClr>
                </a:solidFill>
              </a:rPr>
              <a:t>Hilo, HI 96720</a:t>
            </a:r>
            <a:br>
              <a:rPr lang="en-US" b="1" dirty="0" smtClean="0">
                <a:solidFill>
                  <a:schemeClr val="accent4">
                    <a:lumMod val="60000"/>
                    <a:lumOff val="40000"/>
                  </a:schemeClr>
                </a:solidFill>
              </a:rPr>
            </a:br>
            <a:r>
              <a:rPr lang="en-US" b="1" dirty="0" smtClean="0">
                <a:solidFill>
                  <a:schemeClr val="accent4">
                    <a:lumMod val="60000"/>
                    <a:lumOff val="40000"/>
                  </a:schemeClr>
                </a:solidFill>
              </a:rPr>
              <a:t>(808) 935-0031, (808) 935-3311 (after hours)</a:t>
            </a:r>
          </a:p>
          <a:p>
            <a:endParaRPr lang="en-US" dirty="0">
              <a:solidFill>
                <a:srgbClr val="F6F119"/>
              </a:solidFill>
            </a:endParaRPr>
          </a:p>
        </p:txBody>
      </p:sp>
      <p:pic>
        <p:nvPicPr>
          <p:cNvPr id="7" name="Picture 6"/>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flipH="1">
            <a:off x="7696200" y="5410200"/>
            <a:ext cx="1676400" cy="1447800"/>
          </a:xfrm>
          <a:prstGeom prst="rect">
            <a:avLst/>
          </a:prstGeom>
        </p:spPr>
      </p:pic>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cene3d>
            <a:camera prst="orthographicFront"/>
            <a:lightRig rig="threePt" dir="t"/>
          </a:scene3d>
          <a:sp3d>
            <a:bevelT/>
          </a:sp3d>
        </p:spPr>
        <p:txBody>
          <a:bodyPr>
            <a:normAutofit/>
            <a:sp3d extrusionH="57150">
              <a:bevelT w="38100" h="38100"/>
            </a:sp3d>
          </a:bodyPr>
          <a:lstStyle/>
          <a:p>
            <a:pPr algn="ctr"/>
            <a:r>
              <a:rPr lang="en-US" b="1" u="sng" dirty="0" smtClean="0">
                <a:solidFill>
                  <a:schemeClr val="accent4">
                    <a:lumMod val="60000"/>
                    <a:lumOff val="40000"/>
                  </a:schemeClr>
                </a:solidFill>
              </a:rPr>
              <a:t>Check on Learning</a:t>
            </a:r>
            <a:endParaRPr lang="en-US" b="1" u="sng" dirty="0">
              <a:solidFill>
                <a:schemeClr val="accent4">
                  <a:lumMod val="60000"/>
                  <a:lumOff val="40000"/>
                </a:schemeClr>
              </a:solidFill>
            </a:endParaRPr>
          </a:p>
        </p:txBody>
      </p:sp>
      <p:sp>
        <p:nvSpPr>
          <p:cNvPr id="3" name="Content Placeholder 2"/>
          <p:cNvSpPr>
            <a:spLocks noGrp="1"/>
          </p:cNvSpPr>
          <p:nvPr>
            <p:ph idx="1"/>
          </p:nvPr>
        </p:nvSpPr>
        <p:spPr>
          <a:scene3d>
            <a:camera prst="orthographicFront"/>
            <a:lightRig rig="threePt" dir="t"/>
          </a:scene3d>
          <a:sp3d>
            <a:bevelT/>
          </a:sp3d>
        </p:spPr>
        <p:txBody>
          <a:bodyPr>
            <a:normAutofit/>
            <a:sp3d extrusionH="57150">
              <a:bevelT w="38100" h="38100"/>
            </a:sp3d>
          </a:bodyPr>
          <a:lstStyle/>
          <a:p>
            <a:pPr>
              <a:buFont typeface="Wingdings" pitchFamily="2" charset="2"/>
              <a:buChar char="Ø"/>
            </a:pPr>
            <a:r>
              <a:rPr lang="en-US" sz="2400" b="1" dirty="0" smtClean="0">
                <a:solidFill>
                  <a:schemeClr val="accent4">
                    <a:lumMod val="60000"/>
                    <a:lumOff val="40000"/>
                  </a:schemeClr>
                </a:solidFill>
              </a:rPr>
              <a:t>What are the three ways to prepare for a natural disaster?</a:t>
            </a:r>
          </a:p>
          <a:p>
            <a:pPr>
              <a:buFont typeface="Wingdings" pitchFamily="2" charset="2"/>
              <a:buChar char="Ø"/>
            </a:pPr>
            <a:r>
              <a:rPr lang="en-US" sz="2400" b="1" dirty="0" smtClean="0">
                <a:solidFill>
                  <a:schemeClr val="accent4">
                    <a:lumMod val="60000"/>
                    <a:lumOff val="40000"/>
                  </a:schemeClr>
                </a:solidFill>
              </a:rPr>
              <a:t>Be Informed. Have a Plan. Make a Kit</a:t>
            </a:r>
          </a:p>
          <a:p>
            <a:pPr>
              <a:buFont typeface="Wingdings" pitchFamily="2" charset="2"/>
              <a:buChar char="Ø"/>
            </a:pPr>
            <a:endParaRPr lang="en-US" sz="2400" b="1" dirty="0" smtClean="0">
              <a:solidFill>
                <a:schemeClr val="accent4">
                  <a:lumMod val="60000"/>
                  <a:lumOff val="40000"/>
                </a:schemeClr>
              </a:solidFill>
            </a:endParaRPr>
          </a:p>
          <a:p>
            <a:pPr>
              <a:buFont typeface="Wingdings" pitchFamily="2" charset="2"/>
              <a:buChar char="Ø"/>
            </a:pPr>
            <a:r>
              <a:rPr lang="en-US" sz="2400" b="1" dirty="0" smtClean="0">
                <a:solidFill>
                  <a:schemeClr val="accent4">
                    <a:lumMod val="60000"/>
                    <a:lumOff val="40000"/>
                  </a:schemeClr>
                </a:solidFill>
              </a:rPr>
              <a:t>How long do we recommend that your disaster kit last for a minimum for each person?</a:t>
            </a:r>
          </a:p>
          <a:p>
            <a:pPr>
              <a:buFont typeface="Wingdings" pitchFamily="2" charset="2"/>
              <a:buChar char="Ø"/>
            </a:pPr>
            <a:r>
              <a:rPr lang="en-US" sz="2400" b="1" dirty="0" smtClean="0">
                <a:solidFill>
                  <a:schemeClr val="accent4">
                    <a:lumMod val="60000"/>
                    <a:lumOff val="40000"/>
                  </a:schemeClr>
                </a:solidFill>
              </a:rPr>
              <a:t>7 days</a:t>
            </a:r>
          </a:p>
          <a:p>
            <a:pPr>
              <a:buFont typeface="Wingdings" pitchFamily="2" charset="2"/>
              <a:buChar char="Ø"/>
            </a:pPr>
            <a:endParaRPr lang="en-US" sz="2400" b="1" dirty="0" smtClean="0">
              <a:solidFill>
                <a:schemeClr val="accent4">
                  <a:lumMod val="60000"/>
                  <a:lumOff val="40000"/>
                </a:schemeClr>
              </a:solidFill>
            </a:endParaRPr>
          </a:p>
          <a:p>
            <a:pPr>
              <a:buFont typeface="Wingdings" pitchFamily="2" charset="2"/>
              <a:buChar char="Ø"/>
            </a:pPr>
            <a:r>
              <a:rPr lang="en-US" sz="2400" b="1" dirty="0" smtClean="0">
                <a:solidFill>
                  <a:schemeClr val="accent4">
                    <a:lumMod val="60000"/>
                    <a:lumOff val="40000"/>
                  </a:schemeClr>
                </a:solidFill>
              </a:rPr>
              <a:t>What resources can be used to prepare for natural disasters?</a:t>
            </a:r>
          </a:p>
          <a:p>
            <a:pPr>
              <a:buFont typeface="Wingdings" pitchFamily="2" charset="2"/>
              <a:buChar char="Ø"/>
            </a:pPr>
            <a:endParaRPr lang="en-US" sz="2400" b="1" dirty="0" smtClean="0">
              <a:solidFill>
                <a:srgbClr val="F6F119"/>
              </a:solidFill>
            </a:endParaRPr>
          </a:p>
          <a:p>
            <a:endParaRPr lang="en-US" sz="2400" b="1" dirty="0" smtClean="0">
              <a:solidFill>
                <a:srgbClr val="F6F119"/>
              </a:solidFill>
            </a:endParaRPr>
          </a:p>
          <a:p>
            <a:endParaRPr lang="en-US" sz="2400" b="1" dirty="0">
              <a:solidFill>
                <a:srgbClr val="F6F119"/>
              </a:solidFill>
            </a:endParaRPr>
          </a:p>
        </p:txBody>
      </p:sp>
      <p:pic>
        <p:nvPicPr>
          <p:cNvPr id="4" name="Picture 3"/>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flipH="1">
            <a:off x="7696200" y="5410200"/>
            <a:ext cx="1676400" cy="144780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124200" y="304800"/>
            <a:ext cx="5029200" cy="715962"/>
          </a:xfrm>
          <a:scene3d>
            <a:camera prst="orthographicFront"/>
            <a:lightRig rig="threePt" dir="t"/>
          </a:scene3d>
          <a:sp3d>
            <a:bevelT/>
          </a:sp3d>
        </p:spPr>
        <p:txBody>
          <a:bodyPr/>
          <a:lstStyle/>
          <a:p>
            <a:r>
              <a:rPr lang="en-US" b="1" dirty="0" smtClean="0">
                <a:solidFill>
                  <a:schemeClr val="accent4">
                    <a:lumMod val="60000"/>
                    <a:lumOff val="40000"/>
                  </a:schemeClr>
                </a:solidFill>
                <a:effectLst>
                  <a:outerShdw blurRad="38100" dist="38100" dir="2700000" algn="tl">
                    <a:srgbClr val="000000">
                      <a:alpha val="43137"/>
                    </a:srgbClr>
                  </a:outerShdw>
                </a:effectLst>
              </a:rPr>
              <a:t>Other Resources</a:t>
            </a:r>
            <a:endParaRPr lang="en-US" b="1" dirty="0">
              <a:solidFill>
                <a:schemeClr val="accent4">
                  <a:lumMod val="60000"/>
                  <a:lumOff val="40000"/>
                </a:schemeClr>
              </a:solidFill>
              <a:effectLst>
                <a:outerShdw blurRad="38100" dist="38100" dir="2700000" algn="tl">
                  <a:srgbClr val="000000">
                    <a:alpha val="43137"/>
                  </a:srgbClr>
                </a:outerShdw>
              </a:effectLst>
            </a:endParaRPr>
          </a:p>
        </p:txBody>
      </p:sp>
      <p:sp>
        <p:nvSpPr>
          <p:cNvPr id="6" name="Content Placeholder 5"/>
          <p:cNvSpPr>
            <a:spLocks noGrp="1"/>
          </p:cNvSpPr>
          <p:nvPr>
            <p:ph idx="1"/>
          </p:nvPr>
        </p:nvSpPr>
        <p:spPr>
          <a:xfrm>
            <a:off x="3581400" y="990600"/>
            <a:ext cx="3657600" cy="3048000"/>
          </a:xfrm>
          <a:scene3d>
            <a:camera prst="orthographicFront"/>
            <a:lightRig rig="threePt" dir="t"/>
          </a:scene3d>
          <a:sp3d>
            <a:bevelT/>
          </a:sp3d>
        </p:spPr>
        <p:txBody>
          <a:bodyPr/>
          <a:lstStyle/>
          <a:p>
            <a:pPr>
              <a:buFont typeface="Wingdings" pitchFamily="2" charset="2"/>
              <a:buChar char="Ø"/>
            </a:pPr>
            <a:r>
              <a:rPr lang="en-US" b="1" dirty="0" smtClean="0">
                <a:solidFill>
                  <a:schemeClr val="accent4">
                    <a:lumMod val="60000"/>
                    <a:lumOff val="40000"/>
                  </a:schemeClr>
                </a:solidFill>
                <a:effectLst>
                  <a:outerShdw blurRad="38100" dist="38100" dir="2700000" algn="tl">
                    <a:srgbClr val="000000">
                      <a:alpha val="43137"/>
                    </a:srgbClr>
                  </a:outerShdw>
                </a:effectLst>
              </a:rPr>
              <a:t>Hawaii Red Cross</a:t>
            </a:r>
          </a:p>
          <a:p>
            <a:r>
              <a:rPr lang="en-US" b="1" dirty="0" smtClean="0">
                <a:solidFill>
                  <a:schemeClr val="accent4">
                    <a:lumMod val="60000"/>
                    <a:lumOff val="40000"/>
                  </a:schemeClr>
                </a:solidFill>
                <a:effectLst>
                  <a:outerShdw blurRad="38100" dist="38100" dir="2700000" algn="tl">
                    <a:srgbClr val="000000">
                      <a:alpha val="43137"/>
                    </a:srgbClr>
                  </a:outerShdw>
                </a:effectLst>
                <a:hlinkClick r:id="rId3"/>
              </a:rPr>
              <a:t>http://hawaiiredcross.org</a:t>
            </a:r>
            <a:endParaRPr lang="en-US" b="1" dirty="0" smtClean="0">
              <a:solidFill>
                <a:schemeClr val="accent4">
                  <a:lumMod val="60000"/>
                  <a:lumOff val="40000"/>
                </a:schemeClr>
              </a:solidFill>
              <a:effectLst>
                <a:outerShdw blurRad="38100" dist="38100" dir="2700000" algn="tl">
                  <a:srgbClr val="000000">
                    <a:alpha val="43137"/>
                  </a:srgbClr>
                </a:outerShdw>
              </a:effectLst>
            </a:endParaRPr>
          </a:p>
          <a:p>
            <a:pPr>
              <a:buFont typeface="Wingdings" pitchFamily="2" charset="2"/>
              <a:buChar char="Ø"/>
            </a:pPr>
            <a:endParaRPr lang="en-US" b="1" dirty="0" smtClean="0">
              <a:solidFill>
                <a:schemeClr val="accent4">
                  <a:lumMod val="60000"/>
                  <a:lumOff val="40000"/>
                </a:schemeClr>
              </a:solidFill>
              <a:effectLst>
                <a:outerShdw blurRad="38100" dist="38100" dir="2700000" algn="tl">
                  <a:srgbClr val="000000">
                    <a:alpha val="43137"/>
                  </a:srgbClr>
                </a:outerShdw>
              </a:effectLst>
            </a:endParaRPr>
          </a:p>
          <a:p>
            <a:pPr>
              <a:buFont typeface="Wingdings" pitchFamily="2" charset="2"/>
              <a:buChar char="Ø"/>
            </a:pPr>
            <a:r>
              <a:rPr lang="en-US" b="1" dirty="0" smtClean="0">
                <a:solidFill>
                  <a:schemeClr val="accent4">
                    <a:lumMod val="60000"/>
                    <a:lumOff val="40000"/>
                  </a:schemeClr>
                </a:solidFill>
                <a:effectLst>
                  <a:outerShdw blurRad="38100" dist="38100" dir="2700000" algn="tl">
                    <a:srgbClr val="000000">
                      <a:alpha val="43137"/>
                    </a:srgbClr>
                  </a:outerShdw>
                </a:effectLst>
              </a:rPr>
              <a:t>Hawaii Disaster Preparedness  </a:t>
            </a:r>
            <a:r>
              <a:rPr lang="en-US" b="1" dirty="0" smtClean="0">
                <a:solidFill>
                  <a:schemeClr val="accent4">
                    <a:lumMod val="60000"/>
                    <a:lumOff val="40000"/>
                  </a:schemeClr>
                </a:solidFill>
                <a:effectLst>
                  <a:outerShdw blurRad="38100" dist="38100" dir="2700000" algn="tl">
                    <a:srgbClr val="000000">
                      <a:alpha val="43137"/>
                    </a:srgbClr>
                  </a:outerShdw>
                </a:effectLst>
                <a:hlinkClick r:id="rId4"/>
              </a:rPr>
              <a:t>http://www.getreadyhawaii.org</a:t>
            </a:r>
            <a:endParaRPr lang="en-US" b="1" dirty="0" smtClean="0">
              <a:solidFill>
                <a:schemeClr val="accent4">
                  <a:lumMod val="60000"/>
                  <a:lumOff val="40000"/>
                </a:schemeClr>
              </a:solidFill>
              <a:effectLst>
                <a:outerShdw blurRad="38100" dist="38100" dir="2700000" algn="tl">
                  <a:srgbClr val="000000">
                    <a:alpha val="43137"/>
                  </a:srgbClr>
                </a:outerShdw>
              </a:effectLst>
            </a:endParaRPr>
          </a:p>
          <a:p>
            <a:pPr>
              <a:buFont typeface="Wingdings" pitchFamily="2" charset="2"/>
              <a:buChar char="Ø"/>
            </a:pPr>
            <a:endParaRPr lang="en-US" b="1" dirty="0" smtClean="0">
              <a:solidFill>
                <a:schemeClr val="accent4">
                  <a:lumMod val="60000"/>
                  <a:lumOff val="40000"/>
                </a:schemeClr>
              </a:solidFill>
              <a:effectLst>
                <a:outerShdw blurRad="38100" dist="38100" dir="2700000" algn="tl">
                  <a:srgbClr val="000000">
                    <a:alpha val="43137"/>
                  </a:srgbClr>
                </a:outerShdw>
              </a:effectLst>
            </a:endParaRPr>
          </a:p>
          <a:p>
            <a:pPr>
              <a:buFont typeface="Wingdings" pitchFamily="2" charset="2"/>
              <a:buChar char="Ø"/>
            </a:pPr>
            <a:r>
              <a:rPr lang="en-US" b="1" dirty="0" smtClean="0">
                <a:solidFill>
                  <a:schemeClr val="accent4">
                    <a:lumMod val="60000"/>
                    <a:lumOff val="40000"/>
                  </a:schemeClr>
                </a:solidFill>
                <a:effectLst>
                  <a:outerShdw blurRad="38100" dist="38100" dir="2700000" algn="tl">
                    <a:srgbClr val="000000">
                      <a:alpha val="43137"/>
                    </a:srgbClr>
                  </a:outerShdw>
                </a:effectLst>
              </a:rPr>
              <a:t>Hawaii State Civil Defense:</a:t>
            </a:r>
          </a:p>
          <a:p>
            <a:pPr lvl="3"/>
            <a:r>
              <a:rPr lang="en-US" b="1" dirty="0" smtClean="0">
                <a:solidFill>
                  <a:schemeClr val="accent4">
                    <a:lumMod val="60000"/>
                    <a:lumOff val="40000"/>
                  </a:schemeClr>
                </a:solidFill>
                <a:effectLst>
                  <a:outerShdw blurRad="38100" dist="38100" dir="2700000" algn="tl">
                    <a:srgbClr val="000000">
                      <a:alpha val="43137"/>
                    </a:srgbClr>
                  </a:outerShdw>
                </a:effectLst>
              </a:rPr>
              <a:t> </a:t>
            </a:r>
            <a:r>
              <a:rPr lang="en-US" b="1" dirty="0" smtClean="0">
                <a:solidFill>
                  <a:schemeClr val="accent4">
                    <a:lumMod val="60000"/>
                    <a:lumOff val="40000"/>
                  </a:schemeClr>
                </a:solidFill>
                <a:effectLst>
                  <a:outerShdw blurRad="38100" dist="38100" dir="2700000" algn="tl">
                    <a:srgbClr val="000000">
                      <a:alpha val="43137"/>
                    </a:srgbClr>
                  </a:outerShdw>
                </a:effectLst>
                <a:hlinkClick r:id="rId5"/>
              </a:rPr>
              <a:t>http://scd.hawaii.gov</a:t>
            </a:r>
            <a:endParaRPr lang="en-US" b="1" dirty="0" smtClean="0">
              <a:solidFill>
                <a:schemeClr val="accent4">
                  <a:lumMod val="60000"/>
                  <a:lumOff val="40000"/>
                </a:schemeClr>
              </a:solidFill>
              <a:effectLst>
                <a:outerShdw blurRad="38100" dist="38100" dir="2700000" algn="tl">
                  <a:srgbClr val="000000">
                    <a:alpha val="43137"/>
                  </a:srgbClr>
                </a:outerShdw>
              </a:effectLst>
            </a:endParaRPr>
          </a:p>
          <a:p>
            <a:pPr>
              <a:buFont typeface="Wingdings" pitchFamily="2" charset="2"/>
              <a:buChar char="Ø"/>
            </a:pPr>
            <a:endParaRPr lang="en-US" b="1" dirty="0">
              <a:solidFill>
                <a:schemeClr val="accent4">
                  <a:lumMod val="60000"/>
                  <a:lumOff val="40000"/>
                </a:schemeClr>
              </a:solidFill>
              <a:effectLst>
                <a:outerShdw blurRad="38100" dist="38100" dir="2700000" algn="tl">
                  <a:srgbClr val="000000">
                    <a:alpha val="43137"/>
                  </a:srgbClr>
                </a:outerShdw>
              </a:effectLst>
            </a:endParaRPr>
          </a:p>
        </p:txBody>
      </p:sp>
      <p:sp>
        <p:nvSpPr>
          <p:cNvPr id="7" name="Content Placeholder 5"/>
          <p:cNvSpPr txBox="1">
            <a:spLocks/>
          </p:cNvSpPr>
          <p:nvPr/>
        </p:nvSpPr>
        <p:spPr>
          <a:xfrm>
            <a:off x="3581400" y="4038600"/>
            <a:ext cx="3429000" cy="2438400"/>
          </a:xfrm>
          <a:prstGeom prst="rect">
            <a:avLst/>
          </a:prstGeom>
          <a:scene3d>
            <a:camera prst="orthographicFront"/>
            <a:lightRig rig="threePt" dir="t"/>
          </a:scene3d>
          <a:sp3d>
            <a:bevelT/>
          </a:sp3d>
        </p:spPr>
        <p:txBody>
          <a:bodyPr vert="horz" lIns="91440" tIns="45720" rIns="91440" bIns="45720" rtlCol="0">
            <a:normAutofit/>
          </a:bodyPr>
          <a:lstStyle/>
          <a:p>
            <a:pPr marL="0" marR="0" lvl="0" indent="0" algn="l" defTabSz="914400" rtl="0" eaLnBrk="1" fontAlgn="auto" latinLnBrk="0" hangingPunct="1">
              <a:lnSpc>
                <a:spcPct val="100000"/>
              </a:lnSpc>
              <a:spcBef>
                <a:spcPct val="20000"/>
              </a:spcBef>
              <a:spcAft>
                <a:spcPts val="0"/>
              </a:spcAft>
              <a:buClrTx/>
              <a:buSzTx/>
              <a:buFont typeface="Wingdings" pitchFamily="2" charset="2"/>
              <a:buChar char="Ø"/>
              <a:tabLst/>
              <a:defRPr/>
            </a:pPr>
            <a:r>
              <a:rPr kumimoji="0" lang="en-US" sz="2000" b="1" i="0" u="none" strike="noStrike" kern="1200" cap="none" spc="0" normalizeH="0" baseline="0" noProof="0" dirty="0" smtClean="0">
                <a:ln>
                  <a:noFill/>
                </a:ln>
                <a:solidFill>
                  <a:schemeClr val="accent4">
                    <a:lumMod val="60000"/>
                    <a:lumOff val="40000"/>
                  </a:schemeClr>
                </a:solidFill>
                <a:effectLst>
                  <a:outerShdw blurRad="38100" dist="38100" dir="2700000" algn="tl">
                    <a:srgbClr val="000000">
                      <a:alpha val="43137"/>
                    </a:srgbClr>
                  </a:outerShdw>
                </a:effectLst>
                <a:uLnTx/>
                <a:uFillTx/>
                <a:latin typeface="+mn-lt"/>
                <a:ea typeface="+mn-ea"/>
                <a:cs typeface="+mn-cs"/>
              </a:rPr>
              <a:t>Ready.gov</a:t>
            </a:r>
          </a:p>
          <a:p>
            <a:pPr marL="0" marR="0" lvl="0" indent="0" algn="l" defTabSz="914400" rtl="0" eaLnBrk="1" fontAlgn="auto" latinLnBrk="0" hangingPunct="1">
              <a:lnSpc>
                <a:spcPct val="100000"/>
              </a:lnSpc>
              <a:spcBef>
                <a:spcPct val="20000"/>
              </a:spcBef>
              <a:spcAft>
                <a:spcPts val="0"/>
              </a:spcAft>
              <a:buClrTx/>
              <a:buSzTx/>
              <a:tabLst/>
              <a:defRPr/>
            </a:pPr>
            <a:r>
              <a:rPr lang="en-US" sz="2000" b="1" dirty="0" smtClean="0">
                <a:solidFill>
                  <a:srgbClr val="F6F119"/>
                </a:solidFill>
                <a:effectLst>
                  <a:outerShdw blurRad="38100" dist="38100" dir="2700000" algn="tl">
                    <a:srgbClr val="000000">
                      <a:alpha val="43137"/>
                    </a:srgbClr>
                  </a:outerShdw>
                </a:effectLst>
                <a:hlinkClick r:id="rId6"/>
              </a:rPr>
              <a:t>http://www.ready.gov</a:t>
            </a:r>
            <a:endParaRPr lang="en-US" sz="2000" b="1" dirty="0" smtClean="0">
              <a:solidFill>
                <a:srgbClr val="F6F119"/>
              </a:solidFill>
              <a:effectLst>
                <a:outerShdw blurRad="38100" dist="38100" dir="2700000" algn="tl">
                  <a:srgbClr val="000000">
                    <a:alpha val="43137"/>
                  </a:srgbClr>
                </a:outerShdw>
              </a:effectLst>
            </a:endParaRPr>
          </a:p>
          <a:p>
            <a:pPr marL="0" marR="0" lvl="0" indent="0" algn="l" defTabSz="914400" rtl="0" eaLnBrk="1" fontAlgn="auto" latinLnBrk="0" hangingPunct="1">
              <a:lnSpc>
                <a:spcPct val="100000"/>
              </a:lnSpc>
              <a:spcBef>
                <a:spcPct val="20000"/>
              </a:spcBef>
              <a:spcAft>
                <a:spcPts val="0"/>
              </a:spcAft>
              <a:buClrTx/>
              <a:buSzTx/>
              <a:buFont typeface="Wingdings" pitchFamily="2" charset="2"/>
              <a:buChar char="Ø"/>
              <a:tabLst/>
              <a:defRPr/>
            </a:pPr>
            <a:endParaRPr kumimoji="0" lang="en-US" sz="2000" b="1" i="0" u="none" strike="noStrike" kern="1200" cap="none" spc="0" normalizeH="0" baseline="0" noProof="0" dirty="0" smtClean="0">
              <a:ln>
                <a:noFill/>
              </a:ln>
              <a:solidFill>
                <a:srgbClr val="F6F119"/>
              </a:solidFill>
              <a:effectLst>
                <a:outerShdw blurRad="38100" dist="38100" dir="2700000" algn="tl">
                  <a:srgbClr val="000000">
                    <a:alpha val="43137"/>
                  </a:srgbClr>
                </a:outerShdw>
              </a:effectLst>
              <a:uLnTx/>
              <a:uFillTx/>
              <a:latin typeface="+mn-lt"/>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Wingdings" pitchFamily="2" charset="2"/>
              <a:buChar char="Ø"/>
              <a:tabLst/>
              <a:defRPr/>
            </a:pPr>
            <a:r>
              <a:rPr lang="en-US" sz="2000" b="1" dirty="0" smtClean="0">
                <a:solidFill>
                  <a:schemeClr val="accent4">
                    <a:lumMod val="60000"/>
                    <a:lumOff val="40000"/>
                  </a:schemeClr>
                </a:solidFill>
                <a:effectLst>
                  <a:outerShdw blurRad="38100" dist="38100" dir="2700000" algn="tl">
                    <a:srgbClr val="000000">
                      <a:alpha val="43137"/>
                    </a:srgbClr>
                  </a:outerShdw>
                </a:effectLst>
              </a:rPr>
              <a:t>State of Hawaii Lt. Gov.</a:t>
            </a:r>
          </a:p>
          <a:p>
            <a:pPr marL="0" marR="0" lvl="0" indent="0" algn="l" defTabSz="914400" rtl="0" eaLnBrk="1" fontAlgn="auto" latinLnBrk="0" hangingPunct="1">
              <a:lnSpc>
                <a:spcPct val="100000"/>
              </a:lnSpc>
              <a:spcBef>
                <a:spcPct val="20000"/>
              </a:spcBef>
              <a:spcAft>
                <a:spcPts val="0"/>
              </a:spcAft>
              <a:buClrTx/>
              <a:buSzTx/>
              <a:tabLst/>
              <a:defRPr/>
            </a:pPr>
            <a:r>
              <a:rPr kumimoji="0" lang="en-US" sz="2000" b="1" i="0" u="none" strike="noStrike" kern="1200" cap="none" spc="0" normalizeH="0" baseline="0" noProof="0" dirty="0" smtClean="0">
                <a:ln>
                  <a:noFill/>
                </a:ln>
                <a:solidFill>
                  <a:srgbClr val="F6F119"/>
                </a:solidFill>
                <a:effectLst>
                  <a:outerShdw blurRad="38100" dist="38100" dir="2700000" algn="tl">
                    <a:srgbClr val="000000">
                      <a:alpha val="43137"/>
                    </a:srgbClr>
                  </a:outerShdw>
                </a:effectLst>
                <a:uLnTx/>
                <a:uFillTx/>
                <a:latin typeface="+mn-lt"/>
                <a:ea typeface="+mn-ea"/>
                <a:cs typeface="+mn-cs"/>
                <a:hlinkClick r:id="rId7"/>
              </a:rPr>
              <a:t>http://hawaii.gov/ltgov</a:t>
            </a:r>
            <a:endParaRPr kumimoji="0" lang="en-US" sz="2000" b="1" i="0" u="none" strike="noStrike" kern="1200" cap="none" spc="0" normalizeH="0" baseline="0" noProof="0" dirty="0" smtClean="0">
              <a:ln>
                <a:noFill/>
              </a:ln>
              <a:solidFill>
                <a:srgbClr val="F6F119"/>
              </a:solidFill>
              <a:effectLst>
                <a:outerShdw blurRad="38100" dist="38100" dir="2700000" algn="tl">
                  <a:srgbClr val="000000">
                    <a:alpha val="43137"/>
                  </a:srgbClr>
                </a:outerShdw>
              </a:effectLst>
              <a:uLnTx/>
              <a:uFillTx/>
              <a:latin typeface="+mn-lt"/>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Wingdings" pitchFamily="2" charset="2"/>
              <a:buChar char="Ø"/>
              <a:tabLst/>
              <a:defRPr/>
            </a:pPr>
            <a:endParaRPr lang="en-US" sz="2000" b="1" dirty="0" smtClean="0">
              <a:solidFill>
                <a:srgbClr val="F6F119"/>
              </a:solidFill>
              <a:effectLst>
                <a:outerShdw blurRad="38100" dist="38100" dir="2700000" algn="tl">
                  <a:srgbClr val="000000">
                    <a:alpha val="43137"/>
                  </a:srgbClr>
                </a:outerShdw>
              </a:effectLst>
            </a:endParaRPr>
          </a:p>
          <a:p>
            <a:pPr marL="0" marR="0" lvl="0" indent="0" algn="l" defTabSz="914400" rtl="0" eaLnBrk="1" fontAlgn="auto" latinLnBrk="0" hangingPunct="1">
              <a:lnSpc>
                <a:spcPct val="100000"/>
              </a:lnSpc>
              <a:spcBef>
                <a:spcPct val="20000"/>
              </a:spcBef>
              <a:spcAft>
                <a:spcPts val="0"/>
              </a:spcAft>
              <a:buClrTx/>
              <a:buSzTx/>
              <a:buFont typeface="Wingdings" pitchFamily="2" charset="2"/>
              <a:buChar char="Ø"/>
              <a:tabLst/>
              <a:defRPr/>
            </a:pPr>
            <a:endParaRPr kumimoji="0" lang="en-US" sz="2000" b="1" i="0" u="none" strike="noStrike" kern="1200" cap="none" spc="0" normalizeH="0" baseline="0" noProof="0" dirty="0">
              <a:ln>
                <a:noFill/>
              </a:ln>
              <a:solidFill>
                <a:srgbClr val="F6F119"/>
              </a:solidFill>
              <a:effectLst>
                <a:outerShdw blurRad="38100" dist="38100" dir="2700000" algn="tl">
                  <a:srgbClr val="000000">
                    <a:alpha val="43137"/>
                  </a:srgbClr>
                </a:outerShdw>
              </a:effectLst>
              <a:uLnTx/>
              <a:uFillTx/>
              <a:latin typeface="+mn-lt"/>
              <a:ea typeface="+mn-ea"/>
              <a:cs typeface="+mn-cs"/>
            </a:endParaRPr>
          </a:p>
        </p:txBody>
      </p:sp>
      <p:pic>
        <p:nvPicPr>
          <p:cNvPr id="8" name="Picture 7"/>
          <p:cNvPicPr>
            <a:picLocks noChangeAspect="1"/>
          </p:cNvPicPr>
          <p:nvPr/>
        </p:nvPicPr>
        <p:blipFill>
          <a:blip r:embed="rId8" cstate="print">
            <a:extLst>
              <a:ext uri="{28A0092B-C50C-407E-A947-70E740481C1C}">
                <a14:useLocalDpi xmlns="" xmlns:a14="http://schemas.microsoft.com/office/drawing/2010/main" val="0"/>
              </a:ext>
            </a:extLst>
          </a:blip>
          <a:stretch>
            <a:fillRect/>
          </a:stretch>
        </p:blipFill>
        <p:spPr>
          <a:xfrm flipH="1">
            <a:off x="7696200" y="5410200"/>
            <a:ext cx="1676400" cy="1447800"/>
          </a:xfrm>
          <a:prstGeom prst="rect">
            <a:avLst/>
          </a:prstGeom>
        </p:spPr>
      </p:pic>
    </p:spTree>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943600" y="5410200"/>
            <a:ext cx="2895600" cy="609600"/>
          </a:xfrm>
        </p:spPr>
        <p:txBody>
          <a:bodyPr/>
          <a:lstStyle/>
          <a:p>
            <a:pPr algn="ctr"/>
            <a:endParaRPr lang="en-US" dirty="0"/>
          </a:p>
        </p:txBody>
      </p:sp>
      <p:sp>
        <p:nvSpPr>
          <p:cNvPr id="2" name="Title 1"/>
          <p:cNvSpPr>
            <a:spLocks noGrp="1"/>
          </p:cNvSpPr>
          <p:nvPr>
            <p:ph type="ctrTitle"/>
          </p:nvPr>
        </p:nvSpPr>
        <p:spPr>
          <a:xfrm>
            <a:off x="6096000" y="1"/>
            <a:ext cx="2819400" cy="1600200"/>
          </a:xfrm>
        </p:spPr>
        <p:txBody>
          <a:bodyPr>
            <a:normAutofit/>
          </a:bodyPr>
          <a:lstStyle/>
          <a:p>
            <a:pPr algn="ctr"/>
            <a:r>
              <a:rPr lang="en-US" cap="all" dirty="0" smtClean="0">
                <a:solidFill>
                  <a:schemeClr val="tx1"/>
                </a:solidFill>
              </a:rPr>
              <a:t>BE READY!!</a:t>
            </a:r>
            <a:br>
              <a:rPr lang="en-US" cap="all" dirty="0" smtClean="0">
                <a:solidFill>
                  <a:schemeClr val="tx1"/>
                </a:solidFill>
              </a:rPr>
            </a:br>
            <a:r>
              <a:rPr lang="en-US" cap="all" dirty="0" smtClean="0">
                <a:solidFill>
                  <a:schemeClr val="tx1"/>
                </a:solidFill>
              </a:rPr>
              <a:t>Questions!</a:t>
            </a:r>
            <a:endParaRPr lang="en-US" cap="all" dirty="0">
              <a:solidFill>
                <a:schemeClr val="tx1"/>
              </a:solidFill>
            </a:endParaRPr>
          </a:p>
        </p:txBody>
      </p:sp>
      <p:pic>
        <p:nvPicPr>
          <p:cNvPr id="4" name="Picture 3"/>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flipH="1">
            <a:off x="6705600" y="2590800"/>
            <a:ext cx="1676400" cy="1981200"/>
          </a:xfrm>
          <a:prstGeom prst="rect">
            <a:avLst/>
          </a:prstGeom>
        </p:spPr>
      </p:pic>
    </p:spTree>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effectLst>
            <a:glow rad="139700">
              <a:schemeClr val="accent6">
                <a:satMod val="175000"/>
                <a:alpha val="40000"/>
              </a:schemeClr>
            </a:glow>
          </a:effectLst>
          <a:scene3d>
            <a:camera prst="orthographicFront"/>
            <a:lightRig rig="threePt" dir="t"/>
          </a:scene3d>
          <a:sp3d>
            <a:bevelT/>
          </a:sp3d>
        </p:spPr>
        <p:txBody>
          <a:bodyPr>
            <a:normAutofit fontScale="90000"/>
          </a:bodyPr>
          <a:lstStyle/>
          <a:p>
            <a:r>
              <a:rPr lang="en-US" dirty="0" smtClean="0">
                <a:solidFill>
                  <a:schemeClr val="accent4">
                    <a:lumMod val="60000"/>
                    <a:lumOff val="40000"/>
                  </a:schemeClr>
                </a:solidFill>
                <a:effectLst>
                  <a:outerShdw blurRad="38100" dist="38100" dir="2700000" algn="tl">
                    <a:srgbClr val="000000">
                      <a:alpha val="43137"/>
                    </a:srgbClr>
                  </a:outerShdw>
                </a:effectLst>
              </a:rPr>
              <a:t>Commander Requirements</a:t>
            </a:r>
            <a:endParaRPr lang="en-US" dirty="0">
              <a:solidFill>
                <a:schemeClr val="accent4">
                  <a:lumMod val="60000"/>
                  <a:lumOff val="40000"/>
                </a:schemeClr>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scene3d>
            <a:camera prst="orthographicFront"/>
            <a:lightRig rig="threePt" dir="t"/>
          </a:scene3d>
          <a:sp3d>
            <a:bevelT/>
          </a:sp3d>
        </p:spPr>
        <p:txBody>
          <a:bodyPr/>
          <a:lstStyle/>
          <a:p>
            <a:pPr>
              <a:buFont typeface="Wingdings" pitchFamily="2" charset="2"/>
              <a:buChar char="ü"/>
            </a:pPr>
            <a:r>
              <a:rPr lang="en-US" b="1" dirty="0" smtClean="0">
                <a:solidFill>
                  <a:schemeClr val="accent4">
                    <a:lumMod val="60000"/>
                    <a:lumOff val="40000"/>
                  </a:schemeClr>
                </a:solidFill>
                <a:effectLst>
                  <a:outerShdw blurRad="38100" dist="38100" dir="2700000" algn="tl">
                    <a:srgbClr val="000000">
                      <a:alpha val="43137"/>
                    </a:srgbClr>
                  </a:outerShdw>
                </a:effectLst>
              </a:rPr>
              <a:t>Account for everyone who received the training </a:t>
            </a:r>
          </a:p>
          <a:p>
            <a:pPr>
              <a:buFont typeface="Wingdings" pitchFamily="2" charset="2"/>
              <a:buChar char="ü"/>
            </a:pPr>
            <a:r>
              <a:rPr lang="en-US" b="1" dirty="0" smtClean="0">
                <a:solidFill>
                  <a:schemeClr val="accent4">
                    <a:lumMod val="60000"/>
                    <a:lumOff val="40000"/>
                  </a:schemeClr>
                </a:solidFill>
                <a:effectLst>
                  <a:outerShdw blurRad="38100" dist="38100" dir="2700000" algn="tl">
                    <a:srgbClr val="000000">
                      <a:alpha val="43137"/>
                    </a:srgbClr>
                  </a:outerShdw>
                </a:effectLst>
              </a:rPr>
              <a:t>Have them sign in!</a:t>
            </a:r>
          </a:p>
          <a:p>
            <a:pPr>
              <a:buFont typeface="Wingdings" pitchFamily="2" charset="2"/>
              <a:buChar char="ü"/>
            </a:pPr>
            <a:r>
              <a:rPr lang="en-US" b="1" dirty="0" smtClean="0">
                <a:solidFill>
                  <a:schemeClr val="accent4">
                    <a:lumMod val="60000"/>
                    <a:lumOff val="40000"/>
                  </a:schemeClr>
                </a:solidFill>
                <a:effectLst>
                  <a:outerShdw blurRad="38100" dist="38100" dir="2700000" algn="tl">
                    <a:srgbClr val="000000">
                      <a:alpha val="43137"/>
                    </a:srgbClr>
                  </a:outerShdw>
                </a:effectLst>
              </a:rPr>
              <a:t>Update into your respective branch’s </a:t>
            </a:r>
            <a:r>
              <a:rPr lang="en-US" b="1" smtClean="0">
                <a:solidFill>
                  <a:schemeClr val="accent4">
                    <a:lumMod val="60000"/>
                    <a:lumOff val="40000"/>
                  </a:schemeClr>
                </a:solidFill>
                <a:effectLst>
                  <a:outerShdw blurRad="38100" dist="38100" dir="2700000" algn="tl">
                    <a:srgbClr val="000000">
                      <a:alpha val="43137"/>
                    </a:srgbClr>
                  </a:outerShdw>
                </a:effectLst>
              </a:rPr>
              <a:t>training system</a:t>
            </a:r>
            <a:endParaRPr lang="en-US" b="1" dirty="0" smtClean="0">
              <a:solidFill>
                <a:schemeClr val="accent4">
                  <a:lumMod val="60000"/>
                  <a:lumOff val="40000"/>
                </a:schemeClr>
              </a:solidFill>
              <a:effectLst>
                <a:outerShdw blurRad="38100" dist="38100" dir="2700000" algn="tl">
                  <a:srgbClr val="000000">
                    <a:alpha val="43137"/>
                  </a:srgbClr>
                </a:outerShdw>
              </a:effectLst>
            </a:endParaRPr>
          </a:p>
          <a:p>
            <a:pPr>
              <a:buFont typeface="Wingdings" pitchFamily="2" charset="2"/>
              <a:buChar char="ü"/>
            </a:pPr>
            <a:r>
              <a:rPr lang="en-US" b="1" dirty="0" smtClean="0">
                <a:solidFill>
                  <a:schemeClr val="accent4">
                    <a:lumMod val="60000"/>
                    <a:lumOff val="40000"/>
                  </a:schemeClr>
                </a:solidFill>
                <a:effectLst>
                  <a:outerShdw blurRad="38100" dist="38100" dir="2700000" algn="tl">
                    <a:srgbClr val="000000">
                      <a:alpha val="43137"/>
                    </a:srgbClr>
                  </a:outerShdw>
                </a:effectLst>
              </a:rPr>
              <a:t>Natural Disaster preparedness is a required annual training  (April is disaster preparedness month)</a:t>
            </a:r>
            <a:endParaRPr lang="en-US" b="1" dirty="0">
              <a:solidFill>
                <a:schemeClr val="accent4">
                  <a:lumMod val="60000"/>
                  <a:lumOff val="40000"/>
                </a:schemeClr>
              </a:solidFill>
              <a:effectLst>
                <a:outerShdw blurRad="38100" dist="38100" dir="2700000" algn="tl">
                  <a:srgbClr val="000000">
                    <a:alpha val="43137"/>
                  </a:srgbClr>
                </a:outerShdw>
              </a:effectLst>
            </a:endParaRP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1219201"/>
            <a:ext cx="8001000" cy="1676400"/>
          </a:xfrm>
        </p:spPr>
        <p:txBody>
          <a:bodyPr>
            <a:noAutofit/>
          </a:bodyPr>
          <a:lstStyle/>
          <a:p>
            <a:pPr algn="ctr"/>
            <a:r>
              <a:rPr lang="en-US" sz="4400" b="1" dirty="0" smtClean="0">
                <a:solidFill>
                  <a:schemeClr val="accent4">
                    <a:lumMod val="60000"/>
                    <a:lumOff val="40000"/>
                  </a:schemeClr>
                </a:solidFill>
                <a:effectLst>
                  <a:glow rad="228600">
                    <a:schemeClr val="accent3">
                      <a:satMod val="175000"/>
                      <a:alpha val="40000"/>
                    </a:schemeClr>
                  </a:glow>
                  <a:outerShdw blurRad="50800" dist="38100" dir="10800000" algn="r" rotWithShape="0">
                    <a:prstClr val="black">
                      <a:alpha val="40000"/>
                    </a:prstClr>
                  </a:outerShdw>
                </a:effectLst>
                <a:latin typeface="Times New Roman" pitchFamily="18" charset="0"/>
                <a:cs typeface="Times New Roman" pitchFamily="18" charset="0"/>
              </a:rPr>
              <a:t>When your state  calls , will your family be ready </a:t>
            </a:r>
            <a:br>
              <a:rPr lang="en-US" sz="4400" b="1" dirty="0" smtClean="0">
                <a:solidFill>
                  <a:schemeClr val="accent4">
                    <a:lumMod val="60000"/>
                    <a:lumOff val="40000"/>
                  </a:schemeClr>
                </a:solidFill>
                <a:effectLst>
                  <a:glow rad="228600">
                    <a:schemeClr val="accent3">
                      <a:satMod val="175000"/>
                      <a:alpha val="40000"/>
                    </a:schemeClr>
                  </a:glow>
                  <a:outerShdw blurRad="50800" dist="38100" dir="10800000" algn="r" rotWithShape="0">
                    <a:prstClr val="black">
                      <a:alpha val="40000"/>
                    </a:prstClr>
                  </a:outerShdw>
                </a:effectLst>
                <a:latin typeface="Times New Roman" pitchFamily="18" charset="0"/>
                <a:cs typeface="Times New Roman" pitchFamily="18" charset="0"/>
              </a:rPr>
            </a:br>
            <a:r>
              <a:rPr lang="en-US" sz="4400" b="1" dirty="0" smtClean="0">
                <a:solidFill>
                  <a:schemeClr val="accent4">
                    <a:lumMod val="60000"/>
                    <a:lumOff val="40000"/>
                  </a:schemeClr>
                </a:solidFill>
                <a:effectLst>
                  <a:glow rad="228600">
                    <a:schemeClr val="accent3">
                      <a:satMod val="175000"/>
                      <a:alpha val="40000"/>
                    </a:schemeClr>
                  </a:glow>
                  <a:outerShdw blurRad="50800" dist="38100" dir="10800000" algn="r" rotWithShape="0">
                    <a:prstClr val="black">
                      <a:alpha val="40000"/>
                    </a:prstClr>
                  </a:outerShdw>
                </a:effectLst>
                <a:latin typeface="Times New Roman" pitchFamily="18" charset="0"/>
                <a:cs typeface="Times New Roman" pitchFamily="18" charset="0"/>
              </a:rPr>
              <a:t>with you? Or without you?</a:t>
            </a:r>
            <a:endParaRPr lang="en-US" sz="4400" b="1" dirty="0">
              <a:solidFill>
                <a:schemeClr val="accent4">
                  <a:lumMod val="60000"/>
                  <a:lumOff val="40000"/>
                </a:schemeClr>
              </a:solidFill>
              <a:effectLst>
                <a:glow rad="228600">
                  <a:schemeClr val="accent3">
                    <a:satMod val="175000"/>
                    <a:alpha val="40000"/>
                  </a:schemeClr>
                </a:glow>
                <a:outerShdw blurRad="50800" dist="38100" dir="10800000" algn="r" rotWithShape="0">
                  <a:prstClr val="black">
                    <a:alpha val="40000"/>
                  </a:prstClr>
                </a:outerShdw>
              </a:effectLst>
              <a:latin typeface="Times New Roman" pitchFamily="18" charset="0"/>
              <a:cs typeface="Times New Roman" pitchFamily="18" charset="0"/>
            </a:endParaRPr>
          </a:p>
        </p:txBody>
      </p:sp>
      <p:sp>
        <p:nvSpPr>
          <p:cNvPr id="5" name="Subtitle 4"/>
          <p:cNvSpPr>
            <a:spLocks noGrp="1"/>
          </p:cNvSpPr>
          <p:nvPr>
            <p:ph type="subTitle" idx="1"/>
          </p:nvPr>
        </p:nvSpPr>
        <p:spPr/>
        <p:txBody>
          <a:bodyPr/>
          <a:lstStyle/>
          <a:p>
            <a:r>
              <a:rPr lang="en-US" cap="all" dirty="0" smtClean="0">
                <a:solidFill>
                  <a:schemeClr val="tx1"/>
                </a:solidFill>
                <a:effectLst>
                  <a:outerShdw blurRad="50800" dist="38100" dir="8100000" algn="tr" rotWithShape="0">
                    <a:prstClr val="black">
                      <a:alpha val="40000"/>
                    </a:prstClr>
                  </a:outerShdw>
                </a:effectLst>
                <a:latin typeface="Arial Narrow" pitchFamily="34" charset="0"/>
              </a:rPr>
              <a:t>Natural Disaster preparedness</a:t>
            </a:r>
            <a:endParaRPr lang="en-US" cap="all" dirty="0">
              <a:solidFill>
                <a:schemeClr val="tx1"/>
              </a:solidFill>
              <a:effectLst>
                <a:outerShdw blurRad="50800" dist="38100" dir="8100000" algn="tr" rotWithShape="0">
                  <a:prstClr val="black">
                    <a:alpha val="40000"/>
                  </a:prstClr>
                </a:outerShdw>
              </a:effectLst>
              <a:latin typeface="Arial Narrow" pitchFamily="34" charset="0"/>
            </a:endParaRPr>
          </a:p>
        </p:txBody>
      </p:sp>
      <p:pic>
        <p:nvPicPr>
          <p:cNvPr id="6" name="Picture 5"/>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flipH="1">
            <a:off x="533400" y="5410200"/>
            <a:ext cx="1676400" cy="1447800"/>
          </a:xfrm>
          <a:prstGeom prst="rect">
            <a:avLst/>
          </a:prstGeom>
        </p:spPr>
      </p:pic>
    </p:spTree>
    <p:extLst>
      <p:ext uri="{BB962C8B-B14F-4D97-AF65-F5344CB8AC3E}">
        <p14:creationId xmlns="" xmlns:p14="http://schemas.microsoft.com/office/powerpoint/2010/main" val="3770450032"/>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Rectangle 2"/>
          <p:cNvSpPr>
            <a:spLocks noGrp="1" noChangeArrowheads="1"/>
          </p:cNvSpPr>
          <p:nvPr>
            <p:ph type="title"/>
          </p:nvPr>
        </p:nvSpPr>
        <p:spPr>
          <a:xfrm>
            <a:off x="0" y="273050"/>
            <a:ext cx="4495800" cy="1162050"/>
          </a:xfrm>
        </p:spPr>
        <p:txBody>
          <a:bodyPr>
            <a:normAutofit fontScale="90000"/>
            <a:scene3d>
              <a:camera prst="orthographicFront"/>
              <a:lightRig rig="threePt" dir="t"/>
            </a:scene3d>
            <a:sp3d extrusionH="57150">
              <a:bevelT w="38100" h="38100"/>
            </a:sp3d>
          </a:bodyPr>
          <a:lstStyle/>
          <a:p>
            <a:pPr eaLnBrk="1" hangingPunct="1"/>
            <a:r>
              <a:rPr lang="en-US" sz="3200" dirty="0" smtClean="0">
                <a:solidFill>
                  <a:schemeClr val="accent4">
                    <a:lumMod val="60000"/>
                    <a:lumOff val="40000"/>
                  </a:schemeClr>
                </a:solidFill>
              </a:rPr>
              <a:t>So why is preparedness so important in paradise?</a:t>
            </a:r>
          </a:p>
        </p:txBody>
      </p:sp>
      <p:sp>
        <p:nvSpPr>
          <p:cNvPr id="14341" name="Rectangle 3"/>
          <p:cNvSpPr>
            <a:spLocks noGrp="1" noChangeArrowheads="1"/>
          </p:cNvSpPr>
          <p:nvPr>
            <p:ph type="body" sz="half" idx="2"/>
          </p:nvPr>
        </p:nvSpPr>
        <p:spPr>
          <a:xfrm>
            <a:off x="2362200" y="1435100"/>
            <a:ext cx="2133600" cy="4691063"/>
          </a:xfrm>
        </p:spPr>
        <p:txBody>
          <a:bodyPr>
            <a:noAutofit/>
            <a:scene3d>
              <a:camera prst="orthographicFront"/>
              <a:lightRig rig="threePt" dir="t"/>
            </a:scene3d>
            <a:sp3d extrusionH="57150">
              <a:bevelT w="38100" h="38100"/>
            </a:sp3d>
          </a:bodyPr>
          <a:lstStyle/>
          <a:p>
            <a:pPr eaLnBrk="1" hangingPunct="1">
              <a:buFont typeface="Wingdings" pitchFamily="2" charset="2"/>
              <a:buChar char="Ø"/>
            </a:pPr>
            <a:r>
              <a:rPr lang="en-US" sz="2000" b="1" dirty="0" smtClean="0">
                <a:solidFill>
                  <a:schemeClr val="accent2">
                    <a:lumMod val="75000"/>
                  </a:schemeClr>
                </a:solidFill>
              </a:rPr>
              <a:t>We live in a geographically isolated area</a:t>
            </a:r>
          </a:p>
          <a:p>
            <a:pPr eaLnBrk="1" hangingPunct="1">
              <a:buFont typeface="Wingdings" pitchFamily="2" charset="2"/>
              <a:buChar char="Ø"/>
            </a:pPr>
            <a:r>
              <a:rPr lang="en-US" sz="2000" b="1" dirty="0" smtClean="0">
                <a:solidFill>
                  <a:schemeClr val="accent2">
                    <a:lumMod val="75000"/>
                  </a:schemeClr>
                </a:solidFill>
              </a:rPr>
              <a:t>We need to be self sufficient for </a:t>
            </a:r>
            <a:r>
              <a:rPr lang="en-US" sz="2000" b="1" u="sng" dirty="0" smtClean="0">
                <a:solidFill>
                  <a:schemeClr val="accent2">
                    <a:lumMod val="75000"/>
                  </a:schemeClr>
                </a:solidFill>
              </a:rPr>
              <a:t>7 days!</a:t>
            </a:r>
          </a:p>
          <a:p>
            <a:pPr eaLnBrk="1" hangingPunct="1">
              <a:buFont typeface="Wingdings" pitchFamily="2" charset="2"/>
              <a:buChar char="Ø"/>
            </a:pPr>
            <a:r>
              <a:rPr lang="en-US" sz="2000" b="1" dirty="0" smtClean="0">
                <a:solidFill>
                  <a:schemeClr val="accent2">
                    <a:lumMod val="75000"/>
                  </a:schemeClr>
                </a:solidFill>
              </a:rPr>
              <a:t>95% of all food and other supplies come in via container ship</a:t>
            </a:r>
          </a:p>
          <a:p>
            <a:pPr eaLnBrk="1" hangingPunct="1">
              <a:buFont typeface="Wingdings" pitchFamily="2" charset="2"/>
              <a:buChar char="Ø"/>
            </a:pPr>
            <a:r>
              <a:rPr lang="en-US" sz="2000" b="1" dirty="0" smtClean="0">
                <a:solidFill>
                  <a:schemeClr val="accent2">
                    <a:lumMod val="75000"/>
                  </a:schemeClr>
                </a:solidFill>
              </a:rPr>
              <a:t>Oahu only has about  </a:t>
            </a:r>
            <a:r>
              <a:rPr lang="en-US" sz="2000" b="1" u="sng" dirty="0" smtClean="0">
                <a:solidFill>
                  <a:schemeClr val="accent2">
                    <a:lumMod val="75000"/>
                  </a:schemeClr>
                </a:solidFill>
              </a:rPr>
              <a:t>3 day </a:t>
            </a:r>
            <a:r>
              <a:rPr lang="en-US" sz="2000" b="1" dirty="0" smtClean="0">
                <a:solidFill>
                  <a:schemeClr val="accent2">
                    <a:lumMod val="75000"/>
                  </a:schemeClr>
                </a:solidFill>
              </a:rPr>
              <a:t>food supply to restock stores!</a:t>
            </a:r>
          </a:p>
        </p:txBody>
      </p:sp>
      <p:sp>
        <p:nvSpPr>
          <p:cNvPr id="14338" name="Slide Number Placeholder 4"/>
          <p:cNvSpPr>
            <a:spLocks noGrp="1"/>
          </p:cNvSpPr>
          <p:nvPr>
            <p:ph type="sldNum" sz="quarter" idx="12"/>
          </p:nvPr>
        </p:nvSpPr>
        <p:spPr>
          <a:noFill/>
        </p:spPr>
        <p:txBody>
          <a:bodyPr/>
          <a:lstStyle/>
          <a:p>
            <a:pPr algn="ctr"/>
            <a:fld id="{0E3C6756-36C5-4ABC-8E0A-B12F248952F9}" type="slidenum">
              <a:rPr lang="en-US" smtClean="0"/>
              <a:pPr algn="ctr"/>
              <a:t>6</a:t>
            </a:fld>
            <a:endParaRPr lang="en-US" smtClean="0"/>
          </a:p>
        </p:txBody>
      </p:sp>
      <p:pic>
        <p:nvPicPr>
          <p:cNvPr id="7" name="Picture 8"/>
          <p:cNvPicPr>
            <a:picLocks noGrp="1" noChangeAspect="1" noChangeArrowheads="1"/>
          </p:cNvPicPr>
          <p:nvPr>
            <p:ph idx="1"/>
          </p:nvPr>
        </p:nvPicPr>
        <p:blipFill>
          <a:blip r:embed="rId3" cstate="email"/>
          <a:srcRect/>
          <a:stretch>
            <a:fillRect/>
          </a:stretch>
        </p:blipFill>
        <p:spPr bwMode="auto">
          <a:xfrm>
            <a:off x="4343400" y="0"/>
            <a:ext cx="4800600" cy="6858000"/>
          </a:xfrm>
          <a:prstGeom prst="rect">
            <a:avLst/>
          </a:prstGeom>
          <a:noFill/>
          <a:ln w="9525">
            <a:noFill/>
            <a:miter lim="800000"/>
            <a:headEnd/>
            <a:tailEnd/>
          </a:ln>
        </p:spPr>
      </p:pic>
      <p:pic>
        <p:nvPicPr>
          <p:cNvPr id="6" name="Picture 5"/>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flipH="1">
            <a:off x="7696200" y="5410200"/>
            <a:ext cx="1676400" cy="1447800"/>
          </a:xfrm>
          <a:prstGeom prst="rect">
            <a:avLst/>
          </a:prstGeom>
        </p:spPr>
      </p:pic>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Number Placeholder 4"/>
          <p:cNvSpPr>
            <a:spLocks noGrp="1"/>
          </p:cNvSpPr>
          <p:nvPr>
            <p:ph type="sldNum" sz="quarter" idx="12"/>
          </p:nvPr>
        </p:nvSpPr>
        <p:spPr>
          <a:xfrm>
            <a:off x="8839200" y="6172200"/>
            <a:ext cx="304800" cy="244474"/>
          </a:xfrm>
          <a:noFill/>
        </p:spPr>
        <p:txBody>
          <a:bodyPr/>
          <a:lstStyle/>
          <a:p>
            <a:pPr algn="ctr"/>
            <a:fld id="{124D949D-0CE8-4FC1-B565-C701674267D1}" type="slidenum">
              <a:rPr lang="en-US" smtClean="0"/>
              <a:pPr algn="ctr"/>
              <a:t>7</a:t>
            </a:fld>
            <a:endParaRPr lang="en-US" dirty="0" smtClean="0"/>
          </a:p>
        </p:txBody>
      </p:sp>
      <p:sp>
        <p:nvSpPr>
          <p:cNvPr id="15363" name="Rectangle 2"/>
          <p:cNvSpPr>
            <a:spLocks noGrp="1" noChangeArrowheads="1"/>
          </p:cNvSpPr>
          <p:nvPr>
            <p:ph type="title"/>
          </p:nvPr>
        </p:nvSpPr>
        <p:spPr>
          <a:xfrm>
            <a:off x="1295400" y="228600"/>
            <a:ext cx="7554913" cy="784225"/>
          </a:xfrm>
        </p:spPr>
        <p:txBody>
          <a:bodyPr>
            <a:scene3d>
              <a:camera prst="orthographicFront"/>
              <a:lightRig rig="threePt" dir="t"/>
            </a:scene3d>
            <a:sp3d extrusionH="57150">
              <a:bevelT w="38100" h="38100"/>
            </a:sp3d>
          </a:bodyPr>
          <a:lstStyle/>
          <a:p>
            <a:pPr eaLnBrk="1" hangingPunct="1"/>
            <a:r>
              <a:rPr lang="en-US" sz="3600" b="1" dirty="0" smtClean="0">
                <a:solidFill>
                  <a:schemeClr val="accent4">
                    <a:lumMod val="60000"/>
                    <a:lumOff val="40000"/>
                  </a:schemeClr>
                </a:solidFill>
              </a:rPr>
              <a:t>Natural Hazards </a:t>
            </a:r>
            <a:r>
              <a:rPr lang="en-US" sz="3600" b="1" u="sng" dirty="0" smtClean="0">
                <a:solidFill>
                  <a:srgbClr val="FF0000"/>
                </a:solidFill>
              </a:rPr>
              <a:t>CAN</a:t>
            </a:r>
            <a:r>
              <a:rPr lang="en-US" sz="3600" b="1" dirty="0" smtClean="0"/>
              <a:t> </a:t>
            </a:r>
            <a:r>
              <a:rPr lang="en-US" sz="3600" b="1" dirty="0" smtClean="0">
                <a:solidFill>
                  <a:schemeClr val="accent4">
                    <a:lumMod val="60000"/>
                    <a:lumOff val="40000"/>
                  </a:schemeClr>
                </a:solidFill>
              </a:rPr>
              <a:t>Happen Here</a:t>
            </a:r>
          </a:p>
        </p:txBody>
      </p:sp>
      <p:grpSp>
        <p:nvGrpSpPr>
          <p:cNvPr id="2" name="Group 35"/>
          <p:cNvGrpSpPr>
            <a:grpSpLocks/>
          </p:cNvGrpSpPr>
          <p:nvPr/>
        </p:nvGrpSpPr>
        <p:grpSpPr bwMode="auto">
          <a:xfrm>
            <a:off x="3454400" y="1163638"/>
            <a:ext cx="2541588" cy="2311400"/>
            <a:chOff x="2106" y="856"/>
            <a:chExt cx="1601" cy="1456"/>
          </a:xfrm>
        </p:grpSpPr>
        <p:pic>
          <p:nvPicPr>
            <p:cNvPr id="15374" name="Picture 19" descr="hurricane"/>
            <p:cNvPicPr>
              <a:picLocks noChangeAspect="1" noChangeArrowheads="1"/>
            </p:cNvPicPr>
            <p:nvPr/>
          </p:nvPicPr>
          <p:blipFill>
            <a:blip r:embed="rId3" cstate="email"/>
            <a:srcRect/>
            <a:stretch>
              <a:fillRect/>
            </a:stretch>
          </p:blipFill>
          <p:spPr bwMode="auto">
            <a:xfrm>
              <a:off x="2342" y="1165"/>
              <a:ext cx="1147" cy="1147"/>
            </a:xfrm>
            <a:prstGeom prst="rect">
              <a:avLst/>
            </a:prstGeom>
            <a:noFill/>
            <a:ln w="9525">
              <a:noFill/>
              <a:miter lim="800000"/>
              <a:headEnd/>
              <a:tailEnd/>
            </a:ln>
          </p:spPr>
        </p:pic>
        <p:sp>
          <p:nvSpPr>
            <p:cNvPr id="15375" name="Text Box 25"/>
            <p:cNvSpPr txBox="1">
              <a:spLocks noChangeArrowheads="1"/>
            </p:cNvSpPr>
            <p:nvPr/>
          </p:nvSpPr>
          <p:spPr bwMode="auto">
            <a:xfrm>
              <a:off x="2106" y="856"/>
              <a:ext cx="1601" cy="288"/>
            </a:xfrm>
            <a:prstGeom prst="rect">
              <a:avLst/>
            </a:prstGeom>
            <a:noFill/>
            <a:ln w="15875" algn="ctr">
              <a:noFill/>
              <a:miter lim="800000"/>
              <a:headEnd/>
              <a:tailEnd/>
            </a:ln>
          </p:spPr>
          <p:txBody>
            <a:bodyPr>
              <a:spAutoFit/>
            </a:bodyPr>
            <a:lstStyle/>
            <a:p>
              <a:pPr algn="ctr">
                <a:spcBef>
                  <a:spcPct val="50000"/>
                </a:spcBef>
              </a:pPr>
              <a:r>
                <a:rPr lang="en-US" sz="2400" b="1"/>
                <a:t>Hurricane</a:t>
              </a:r>
            </a:p>
          </p:txBody>
        </p:sp>
      </p:grpSp>
      <p:grpSp>
        <p:nvGrpSpPr>
          <p:cNvPr id="3" name="Group 45"/>
          <p:cNvGrpSpPr>
            <a:grpSpLocks/>
          </p:cNvGrpSpPr>
          <p:nvPr/>
        </p:nvGrpSpPr>
        <p:grpSpPr bwMode="auto">
          <a:xfrm>
            <a:off x="874713" y="2468563"/>
            <a:ext cx="2541587" cy="2298700"/>
            <a:chOff x="1513" y="906"/>
            <a:chExt cx="1601" cy="1448"/>
          </a:xfrm>
        </p:grpSpPr>
        <p:sp>
          <p:nvSpPr>
            <p:cNvPr id="15372" name="Text Box 46"/>
            <p:cNvSpPr txBox="1">
              <a:spLocks noChangeArrowheads="1"/>
            </p:cNvSpPr>
            <p:nvPr/>
          </p:nvSpPr>
          <p:spPr bwMode="auto">
            <a:xfrm>
              <a:off x="1513" y="906"/>
              <a:ext cx="1601" cy="288"/>
            </a:xfrm>
            <a:prstGeom prst="rect">
              <a:avLst/>
            </a:prstGeom>
            <a:noFill/>
            <a:ln w="15875" algn="ctr">
              <a:noFill/>
              <a:miter lim="800000"/>
              <a:headEnd/>
              <a:tailEnd/>
            </a:ln>
          </p:spPr>
          <p:txBody>
            <a:bodyPr>
              <a:spAutoFit/>
            </a:bodyPr>
            <a:lstStyle/>
            <a:p>
              <a:pPr algn="ctr">
                <a:spcBef>
                  <a:spcPct val="50000"/>
                </a:spcBef>
              </a:pPr>
              <a:r>
                <a:rPr lang="en-US" sz="2400" b="1" dirty="0">
                  <a:solidFill>
                    <a:schemeClr val="accent4">
                      <a:lumMod val="60000"/>
                      <a:lumOff val="40000"/>
                    </a:schemeClr>
                  </a:solidFill>
                </a:rPr>
                <a:t>Earthquake</a:t>
              </a:r>
            </a:p>
          </p:txBody>
        </p:sp>
        <p:pic>
          <p:nvPicPr>
            <p:cNvPr id="15373" name="Picture 47" descr="earthquake-1"/>
            <p:cNvPicPr>
              <a:picLocks noChangeAspect="1" noChangeArrowheads="1"/>
            </p:cNvPicPr>
            <p:nvPr/>
          </p:nvPicPr>
          <p:blipFill>
            <a:blip r:embed="rId4" cstate="email"/>
            <a:srcRect/>
            <a:stretch>
              <a:fillRect/>
            </a:stretch>
          </p:blipFill>
          <p:spPr bwMode="auto">
            <a:xfrm>
              <a:off x="1749" y="1202"/>
              <a:ext cx="1152" cy="1152"/>
            </a:xfrm>
            <a:prstGeom prst="rect">
              <a:avLst/>
            </a:prstGeom>
            <a:noFill/>
            <a:ln w="9525">
              <a:noFill/>
              <a:miter lim="800000"/>
              <a:headEnd/>
              <a:tailEnd/>
            </a:ln>
          </p:spPr>
        </p:pic>
      </p:grpSp>
      <p:grpSp>
        <p:nvGrpSpPr>
          <p:cNvPr id="4" name="Group 51"/>
          <p:cNvGrpSpPr>
            <a:grpSpLocks/>
          </p:cNvGrpSpPr>
          <p:nvPr/>
        </p:nvGrpSpPr>
        <p:grpSpPr bwMode="auto">
          <a:xfrm>
            <a:off x="3509963" y="4059238"/>
            <a:ext cx="2541587" cy="2312987"/>
            <a:chOff x="3602" y="897"/>
            <a:chExt cx="1601" cy="1457"/>
          </a:xfrm>
        </p:grpSpPr>
        <p:sp>
          <p:nvSpPr>
            <p:cNvPr id="15370" name="Text Box 52"/>
            <p:cNvSpPr txBox="1">
              <a:spLocks noChangeArrowheads="1"/>
            </p:cNvSpPr>
            <p:nvPr/>
          </p:nvSpPr>
          <p:spPr bwMode="auto">
            <a:xfrm>
              <a:off x="3602" y="897"/>
              <a:ext cx="1601" cy="288"/>
            </a:xfrm>
            <a:prstGeom prst="rect">
              <a:avLst/>
            </a:prstGeom>
            <a:noFill/>
            <a:ln w="15875" algn="ctr">
              <a:noFill/>
              <a:miter lim="800000"/>
              <a:headEnd/>
              <a:tailEnd/>
            </a:ln>
          </p:spPr>
          <p:txBody>
            <a:bodyPr>
              <a:spAutoFit/>
            </a:bodyPr>
            <a:lstStyle/>
            <a:p>
              <a:pPr algn="ctr">
                <a:spcBef>
                  <a:spcPct val="50000"/>
                </a:spcBef>
              </a:pPr>
              <a:r>
                <a:rPr lang="en-US" sz="2400" b="1"/>
                <a:t>Power Outage</a:t>
              </a:r>
            </a:p>
          </p:txBody>
        </p:sp>
        <p:pic>
          <p:nvPicPr>
            <p:cNvPr id="15371" name="Picture 53" descr="power"/>
            <p:cNvPicPr>
              <a:picLocks noChangeAspect="1" noChangeArrowheads="1"/>
            </p:cNvPicPr>
            <p:nvPr/>
          </p:nvPicPr>
          <p:blipFill>
            <a:blip r:embed="rId5" cstate="email"/>
            <a:srcRect/>
            <a:stretch>
              <a:fillRect/>
            </a:stretch>
          </p:blipFill>
          <p:spPr bwMode="auto">
            <a:xfrm>
              <a:off x="3843" y="1202"/>
              <a:ext cx="1152" cy="1152"/>
            </a:xfrm>
            <a:prstGeom prst="rect">
              <a:avLst/>
            </a:prstGeom>
            <a:noFill/>
            <a:ln w="9525">
              <a:noFill/>
              <a:miter lim="800000"/>
              <a:headEnd/>
              <a:tailEnd/>
            </a:ln>
          </p:spPr>
        </p:pic>
      </p:grpSp>
      <p:grpSp>
        <p:nvGrpSpPr>
          <p:cNvPr id="5" name="Group 57"/>
          <p:cNvGrpSpPr>
            <a:grpSpLocks/>
          </p:cNvGrpSpPr>
          <p:nvPr/>
        </p:nvGrpSpPr>
        <p:grpSpPr bwMode="auto">
          <a:xfrm>
            <a:off x="6105525" y="2320925"/>
            <a:ext cx="2541588" cy="2300288"/>
            <a:chOff x="3498" y="2577"/>
            <a:chExt cx="1601" cy="1449"/>
          </a:xfrm>
        </p:grpSpPr>
        <p:sp>
          <p:nvSpPr>
            <p:cNvPr id="15368" name="Text Box 58"/>
            <p:cNvSpPr txBox="1">
              <a:spLocks noChangeArrowheads="1"/>
            </p:cNvSpPr>
            <p:nvPr/>
          </p:nvSpPr>
          <p:spPr bwMode="auto">
            <a:xfrm>
              <a:off x="3498" y="2577"/>
              <a:ext cx="1601" cy="288"/>
            </a:xfrm>
            <a:prstGeom prst="rect">
              <a:avLst/>
            </a:prstGeom>
            <a:noFill/>
            <a:ln w="15875" algn="ctr">
              <a:noFill/>
              <a:miter lim="800000"/>
              <a:headEnd/>
              <a:tailEnd/>
            </a:ln>
          </p:spPr>
          <p:txBody>
            <a:bodyPr>
              <a:spAutoFit/>
            </a:bodyPr>
            <a:lstStyle/>
            <a:p>
              <a:pPr algn="ctr">
                <a:spcBef>
                  <a:spcPct val="50000"/>
                </a:spcBef>
              </a:pPr>
              <a:r>
                <a:rPr lang="en-US" sz="2400" b="1"/>
                <a:t>Tsunami</a:t>
              </a:r>
            </a:p>
          </p:txBody>
        </p:sp>
        <p:pic>
          <p:nvPicPr>
            <p:cNvPr id="15369" name="Picture 59" descr="tsuamni"/>
            <p:cNvPicPr>
              <a:picLocks noChangeAspect="1" noChangeArrowheads="1"/>
            </p:cNvPicPr>
            <p:nvPr/>
          </p:nvPicPr>
          <p:blipFill>
            <a:blip r:embed="rId6" cstate="email"/>
            <a:srcRect/>
            <a:stretch>
              <a:fillRect/>
            </a:stretch>
          </p:blipFill>
          <p:spPr bwMode="auto">
            <a:xfrm>
              <a:off x="3728" y="2874"/>
              <a:ext cx="1152" cy="1152"/>
            </a:xfrm>
            <a:prstGeom prst="rect">
              <a:avLst/>
            </a:prstGeom>
            <a:noFill/>
            <a:ln w="9525">
              <a:noFill/>
              <a:miter lim="800000"/>
              <a:headEnd/>
              <a:tailEnd/>
            </a:ln>
          </p:spPr>
        </p:pic>
      </p:grpSp>
      <p:pic>
        <p:nvPicPr>
          <p:cNvPr id="16" name="Picture 15"/>
          <p:cNvPicPr>
            <a:picLocks noChangeAspect="1"/>
          </p:cNvPicPr>
          <p:nvPr/>
        </p:nvPicPr>
        <p:blipFill>
          <a:blip r:embed="rId7" cstate="print">
            <a:extLst>
              <a:ext uri="{28A0092B-C50C-407E-A947-70E740481C1C}">
                <a14:useLocalDpi xmlns="" xmlns:a14="http://schemas.microsoft.com/office/drawing/2010/main" val="0"/>
              </a:ext>
            </a:extLst>
          </a:blip>
          <a:stretch>
            <a:fillRect/>
          </a:stretch>
        </p:blipFill>
        <p:spPr>
          <a:xfrm flipH="1">
            <a:off x="7696200" y="5410200"/>
            <a:ext cx="1676400" cy="1447800"/>
          </a:xfrm>
          <a:prstGeom prst="rect">
            <a:avLst/>
          </a:prstGeom>
        </p:spPr>
      </p:pic>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4"/>
          <p:cNvGrpSpPr>
            <a:grpSpLocks/>
          </p:cNvGrpSpPr>
          <p:nvPr/>
        </p:nvGrpSpPr>
        <p:grpSpPr bwMode="auto">
          <a:xfrm>
            <a:off x="6280150" y="1276350"/>
            <a:ext cx="2541588" cy="2311400"/>
            <a:chOff x="427" y="856"/>
            <a:chExt cx="1601" cy="1456"/>
          </a:xfrm>
        </p:grpSpPr>
        <p:pic>
          <p:nvPicPr>
            <p:cNvPr id="36884" name="Picture 55" descr="flood"/>
            <p:cNvPicPr>
              <a:picLocks noChangeAspect="1" noChangeArrowheads="1"/>
            </p:cNvPicPr>
            <p:nvPr/>
          </p:nvPicPr>
          <p:blipFill>
            <a:blip r:embed="rId3" cstate="email"/>
            <a:srcRect/>
            <a:stretch>
              <a:fillRect/>
            </a:stretch>
          </p:blipFill>
          <p:spPr bwMode="auto">
            <a:xfrm>
              <a:off x="660" y="1156"/>
              <a:ext cx="1156" cy="1156"/>
            </a:xfrm>
            <a:prstGeom prst="rect">
              <a:avLst/>
            </a:prstGeom>
            <a:noFill/>
            <a:ln w="9525">
              <a:noFill/>
              <a:miter lim="800000"/>
              <a:headEnd/>
              <a:tailEnd/>
            </a:ln>
          </p:spPr>
        </p:pic>
        <p:sp>
          <p:nvSpPr>
            <p:cNvPr id="36885" name="Text Box 56"/>
            <p:cNvSpPr txBox="1">
              <a:spLocks noChangeArrowheads="1"/>
            </p:cNvSpPr>
            <p:nvPr/>
          </p:nvSpPr>
          <p:spPr bwMode="auto">
            <a:xfrm>
              <a:off x="427" y="856"/>
              <a:ext cx="1601" cy="288"/>
            </a:xfrm>
            <a:prstGeom prst="rect">
              <a:avLst/>
            </a:prstGeom>
            <a:noFill/>
            <a:ln w="15875" algn="ctr">
              <a:noFill/>
              <a:miter lim="800000"/>
              <a:headEnd/>
              <a:tailEnd/>
            </a:ln>
          </p:spPr>
          <p:txBody>
            <a:bodyPr>
              <a:spAutoFit/>
            </a:bodyPr>
            <a:lstStyle/>
            <a:p>
              <a:pPr algn="ctr">
                <a:spcBef>
                  <a:spcPct val="50000"/>
                </a:spcBef>
              </a:pPr>
              <a:r>
                <a:rPr lang="en-US" sz="2400" b="1"/>
                <a:t>Flood</a:t>
              </a:r>
            </a:p>
          </p:txBody>
        </p:sp>
      </p:grpSp>
      <p:sp>
        <p:nvSpPr>
          <p:cNvPr id="36868" name="Rectangle 2"/>
          <p:cNvSpPr>
            <a:spLocks noGrp="1" noChangeArrowheads="1"/>
          </p:cNvSpPr>
          <p:nvPr>
            <p:ph type="title"/>
          </p:nvPr>
        </p:nvSpPr>
        <p:spPr>
          <a:xfrm>
            <a:off x="1600200" y="152400"/>
            <a:ext cx="6553200" cy="830263"/>
          </a:xfrm>
        </p:spPr>
        <p:txBody>
          <a:bodyPr>
            <a:scene3d>
              <a:camera prst="orthographicFront"/>
              <a:lightRig rig="threePt" dir="t"/>
            </a:scene3d>
            <a:sp3d extrusionH="57150">
              <a:bevelT w="38100" h="38100"/>
            </a:sp3d>
          </a:bodyPr>
          <a:lstStyle/>
          <a:p>
            <a:pPr algn="ctr" eaLnBrk="1" hangingPunct="1"/>
            <a:r>
              <a:rPr lang="en-US" sz="3600" b="1" dirty="0" smtClean="0">
                <a:solidFill>
                  <a:srgbClr val="FFC000"/>
                </a:solidFill>
              </a:rPr>
              <a:t>Other Natural Hazards</a:t>
            </a:r>
          </a:p>
        </p:txBody>
      </p:sp>
      <p:grpSp>
        <p:nvGrpSpPr>
          <p:cNvPr id="3" name="Group 28"/>
          <p:cNvGrpSpPr>
            <a:grpSpLocks/>
          </p:cNvGrpSpPr>
          <p:nvPr/>
        </p:nvGrpSpPr>
        <p:grpSpPr bwMode="auto">
          <a:xfrm>
            <a:off x="3397250" y="2419350"/>
            <a:ext cx="2541588" cy="2300288"/>
            <a:chOff x="2528" y="2310"/>
            <a:chExt cx="1601" cy="1449"/>
          </a:xfrm>
        </p:grpSpPr>
        <p:sp>
          <p:nvSpPr>
            <p:cNvPr id="36882" name="Text Box 26"/>
            <p:cNvSpPr txBox="1">
              <a:spLocks noChangeArrowheads="1"/>
            </p:cNvSpPr>
            <p:nvPr/>
          </p:nvSpPr>
          <p:spPr bwMode="auto">
            <a:xfrm>
              <a:off x="2528" y="2310"/>
              <a:ext cx="1601" cy="288"/>
            </a:xfrm>
            <a:prstGeom prst="rect">
              <a:avLst/>
            </a:prstGeom>
            <a:noFill/>
            <a:ln w="15875" algn="ctr">
              <a:noFill/>
              <a:miter lim="800000"/>
              <a:headEnd/>
              <a:tailEnd/>
            </a:ln>
          </p:spPr>
          <p:txBody>
            <a:bodyPr>
              <a:spAutoFit/>
            </a:bodyPr>
            <a:lstStyle/>
            <a:p>
              <a:pPr algn="ctr">
                <a:spcBef>
                  <a:spcPct val="50000"/>
                </a:spcBef>
              </a:pPr>
              <a:r>
                <a:rPr lang="en-US" sz="2400" b="1" dirty="0"/>
                <a:t>Wild Fire</a:t>
              </a:r>
            </a:p>
          </p:txBody>
        </p:sp>
        <p:pic>
          <p:nvPicPr>
            <p:cNvPr id="36883" name="Picture 27" descr="wildfire"/>
            <p:cNvPicPr>
              <a:picLocks noChangeAspect="1" noChangeArrowheads="1"/>
            </p:cNvPicPr>
            <p:nvPr/>
          </p:nvPicPr>
          <p:blipFill>
            <a:blip r:embed="rId4" cstate="email"/>
            <a:srcRect/>
            <a:stretch>
              <a:fillRect/>
            </a:stretch>
          </p:blipFill>
          <p:spPr bwMode="auto">
            <a:xfrm>
              <a:off x="2758" y="2607"/>
              <a:ext cx="1152" cy="1152"/>
            </a:xfrm>
            <a:prstGeom prst="rect">
              <a:avLst/>
            </a:prstGeom>
            <a:noFill/>
            <a:ln w="9525">
              <a:noFill/>
              <a:miter lim="800000"/>
              <a:headEnd/>
              <a:tailEnd/>
            </a:ln>
          </p:spPr>
        </p:pic>
      </p:grpSp>
      <p:grpSp>
        <p:nvGrpSpPr>
          <p:cNvPr id="4" name="Group 32"/>
          <p:cNvGrpSpPr>
            <a:grpSpLocks/>
          </p:cNvGrpSpPr>
          <p:nvPr/>
        </p:nvGrpSpPr>
        <p:grpSpPr bwMode="auto">
          <a:xfrm>
            <a:off x="6207125" y="3865563"/>
            <a:ext cx="2541588" cy="2328862"/>
            <a:chOff x="830" y="2550"/>
            <a:chExt cx="1601" cy="1467"/>
          </a:xfrm>
        </p:grpSpPr>
        <p:sp>
          <p:nvSpPr>
            <p:cNvPr id="36880" name="Text Box 33"/>
            <p:cNvSpPr txBox="1">
              <a:spLocks noChangeArrowheads="1"/>
            </p:cNvSpPr>
            <p:nvPr/>
          </p:nvSpPr>
          <p:spPr bwMode="auto">
            <a:xfrm>
              <a:off x="830" y="2550"/>
              <a:ext cx="1601" cy="288"/>
            </a:xfrm>
            <a:prstGeom prst="rect">
              <a:avLst/>
            </a:prstGeom>
            <a:noFill/>
            <a:ln w="15875" algn="ctr">
              <a:noFill/>
              <a:miter lim="800000"/>
              <a:headEnd/>
              <a:tailEnd/>
            </a:ln>
          </p:spPr>
          <p:txBody>
            <a:bodyPr>
              <a:spAutoFit/>
            </a:bodyPr>
            <a:lstStyle/>
            <a:p>
              <a:pPr algn="ctr">
                <a:spcBef>
                  <a:spcPct val="50000"/>
                </a:spcBef>
              </a:pPr>
              <a:r>
                <a:rPr lang="en-US" sz="2400" b="1"/>
                <a:t>Land Slide</a:t>
              </a:r>
            </a:p>
          </p:txBody>
        </p:sp>
        <p:pic>
          <p:nvPicPr>
            <p:cNvPr id="36881" name="Picture 34" descr="landslide"/>
            <p:cNvPicPr>
              <a:picLocks noChangeAspect="1" noChangeArrowheads="1"/>
            </p:cNvPicPr>
            <p:nvPr/>
          </p:nvPicPr>
          <p:blipFill>
            <a:blip r:embed="rId5" cstate="email"/>
            <a:srcRect/>
            <a:stretch>
              <a:fillRect/>
            </a:stretch>
          </p:blipFill>
          <p:spPr bwMode="auto">
            <a:xfrm>
              <a:off x="1052" y="2865"/>
              <a:ext cx="1152" cy="1152"/>
            </a:xfrm>
            <a:prstGeom prst="rect">
              <a:avLst/>
            </a:prstGeom>
            <a:noFill/>
            <a:ln w="9525">
              <a:noFill/>
              <a:miter lim="800000"/>
              <a:headEnd/>
              <a:tailEnd/>
            </a:ln>
          </p:spPr>
        </p:pic>
      </p:grpSp>
      <p:grpSp>
        <p:nvGrpSpPr>
          <p:cNvPr id="5" name="Group 35"/>
          <p:cNvGrpSpPr>
            <a:grpSpLocks/>
          </p:cNvGrpSpPr>
          <p:nvPr/>
        </p:nvGrpSpPr>
        <p:grpSpPr bwMode="auto">
          <a:xfrm>
            <a:off x="1087438" y="1146175"/>
            <a:ext cx="2541587" cy="2317750"/>
            <a:chOff x="830" y="874"/>
            <a:chExt cx="1601" cy="1460"/>
          </a:xfrm>
        </p:grpSpPr>
        <p:sp>
          <p:nvSpPr>
            <p:cNvPr id="36878" name="Text Box 36"/>
            <p:cNvSpPr txBox="1">
              <a:spLocks noChangeArrowheads="1"/>
            </p:cNvSpPr>
            <p:nvPr/>
          </p:nvSpPr>
          <p:spPr bwMode="auto">
            <a:xfrm>
              <a:off x="830" y="874"/>
              <a:ext cx="1601" cy="288"/>
            </a:xfrm>
            <a:prstGeom prst="rect">
              <a:avLst/>
            </a:prstGeom>
            <a:noFill/>
            <a:ln w="15875" algn="ctr">
              <a:noFill/>
              <a:miter lim="800000"/>
              <a:headEnd/>
              <a:tailEnd/>
            </a:ln>
          </p:spPr>
          <p:txBody>
            <a:bodyPr>
              <a:spAutoFit/>
            </a:bodyPr>
            <a:lstStyle/>
            <a:p>
              <a:pPr algn="ctr">
                <a:spcBef>
                  <a:spcPct val="50000"/>
                </a:spcBef>
              </a:pPr>
              <a:r>
                <a:rPr lang="en-US" sz="2400" b="1" dirty="0">
                  <a:solidFill>
                    <a:schemeClr val="accent3">
                      <a:lumMod val="60000"/>
                      <a:lumOff val="40000"/>
                    </a:schemeClr>
                  </a:solidFill>
                </a:rPr>
                <a:t>Volcano</a:t>
              </a:r>
            </a:p>
          </p:txBody>
        </p:sp>
        <p:pic>
          <p:nvPicPr>
            <p:cNvPr id="36879" name="Picture 37" descr="volcano"/>
            <p:cNvPicPr>
              <a:picLocks noChangeAspect="1" noChangeArrowheads="1"/>
            </p:cNvPicPr>
            <p:nvPr/>
          </p:nvPicPr>
          <p:blipFill>
            <a:blip r:embed="rId6" cstate="email"/>
            <a:srcRect/>
            <a:stretch>
              <a:fillRect/>
            </a:stretch>
          </p:blipFill>
          <p:spPr bwMode="auto">
            <a:xfrm>
              <a:off x="1055" y="1182"/>
              <a:ext cx="1152" cy="1152"/>
            </a:xfrm>
            <a:prstGeom prst="rect">
              <a:avLst/>
            </a:prstGeom>
            <a:noFill/>
            <a:ln w="9525">
              <a:noFill/>
              <a:miter lim="800000"/>
              <a:headEnd/>
              <a:tailEnd/>
            </a:ln>
          </p:spPr>
        </p:pic>
      </p:grpSp>
      <p:grpSp>
        <p:nvGrpSpPr>
          <p:cNvPr id="6" name="Group 38"/>
          <p:cNvGrpSpPr>
            <a:grpSpLocks/>
          </p:cNvGrpSpPr>
          <p:nvPr/>
        </p:nvGrpSpPr>
        <p:grpSpPr bwMode="auto">
          <a:xfrm>
            <a:off x="1133475" y="3930650"/>
            <a:ext cx="2541588" cy="2297113"/>
            <a:chOff x="3747" y="856"/>
            <a:chExt cx="1601" cy="1456"/>
          </a:xfrm>
        </p:grpSpPr>
        <p:pic>
          <p:nvPicPr>
            <p:cNvPr id="36876" name="Picture 39" descr="tornado"/>
            <p:cNvPicPr>
              <a:picLocks noChangeAspect="1" noChangeArrowheads="1"/>
            </p:cNvPicPr>
            <p:nvPr/>
          </p:nvPicPr>
          <p:blipFill>
            <a:blip r:embed="rId7" cstate="email"/>
            <a:srcRect/>
            <a:stretch>
              <a:fillRect/>
            </a:stretch>
          </p:blipFill>
          <p:spPr bwMode="auto">
            <a:xfrm>
              <a:off x="3973" y="1165"/>
              <a:ext cx="1147" cy="1147"/>
            </a:xfrm>
            <a:prstGeom prst="rect">
              <a:avLst/>
            </a:prstGeom>
            <a:noFill/>
            <a:ln w="9525">
              <a:noFill/>
              <a:miter lim="800000"/>
              <a:headEnd/>
              <a:tailEnd/>
            </a:ln>
          </p:spPr>
        </p:pic>
        <p:sp>
          <p:nvSpPr>
            <p:cNvPr id="36877" name="Text Box 40"/>
            <p:cNvSpPr txBox="1">
              <a:spLocks noChangeArrowheads="1"/>
            </p:cNvSpPr>
            <p:nvPr/>
          </p:nvSpPr>
          <p:spPr bwMode="auto">
            <a:xfrm>
              <a:off x="3747" y="856"/>
              <a:ext cx="1601" cy="290"/>
            </a:xfrm>
            <a:prstGeom prst="rect">
              <a:avLst/>
            </a:prstGeom>
            <a:noFill/>
            <a:ln w="15875" algn="ctr">
              <a:noFill/>
              <a:miter lim="800000"/>
              <a:headEnd/>
              <a:tailEnd/>
            </a:ln>
          </p:spPr>
          <p:txBody>
            <a:bodyPr>
              <a:spAutoFit/>
            </a:bodyPr>
            <a:lstStyle/>
            <a:p>
              <a:pPr algn="ctr">
                <a:spcBef>
                  <a:spcPct val="50000"/>
                </a:spcBef>
              </a:pPr>
              <a:r>
                <a:rPr lang="en-US" sz="2400" b="1" dirty="0">
                  <a:solidFill>
                    <a:schemeClr val="accent3">
                      <a:lumMod val="60000"/>
                      <a:lumOff val="40000"/>
                    </a:schemeClr>
                  </a:solidFill>
                </a:rPr>
                <a:t>Tornado</a:t>
              </a:r>
            </a:p>
          </p:txBody>
        </p:sp>
      </p:grpSp>
      <p:pic>
        <p:nvPicPr>
          <p:cNvPr id="19" name="Picture 18"/>
          <p:cNvPicPr>
            <a:picLocks noChangeAspect="1"/>
          </p:cNvPicPr>
          <p:nvPr/>
        </p:nvPicPr>
        <p:blipFill>
          <a:blip r:embed="rId8" cstate="print">
            <a:extLst>
              <a:ext uri="{28A0092B-C50C-407E-A947-70E740481C1C}">
                <a14:useLocalDpi xmlns="" xmlns:a14="http://schemas.microsoft.com/office/drawing/2010/main" val="0"/>
              </a:ext>
            </a:extLst>
          </a:blip>
          <a:stretch>
            <a:fillRect/>
          </a:stretch>
        </p:blipFill>
        <p:spPr>
          <a:xfrm flipH="1">
            <a:off x="7696200" y="5410200"/>
            <a:ext cx="1676400" cy="1447800"/>
          </a:xfrm>
          <a:prstGeom prst="rect">
            <a:avLst/>
          </a:prstGeom>
        </p:spPr>
      </p:pic>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9" name="Rectangle 13"/>
          <p:cNvSpPr>
            <a:spLocks noChangeArrowheads="1"/>
          </p:cNvSpPr>
          <p:nvPr/>
        </p:nvSpPr>
        <p:spPr bwMode="auto">
          <a:xfrm>
            <a:off x="3868738" y="731838"/>
            <a:ext cx="269875" cy="274637"/>
          </a:xfrm>
          <a:prstGeom prst="rect">
            <a:avLst/>
          </a:prstGeom>
          <a:noFill/>
          <a:ln w="9525">
            <a:noFill/>
            <a:miter lim="800000"/>
            <a:headEnd/>
            <a:tailEnd/>
          </a:ln>
        </p:spPr>
        <p:txBody>
          <a:bodyPr wrap="none" anchor="ctr"/>
          <a:lstStyle/>
          <a:p>
            <a:endParaRPr lang="en-US">
              <a:latin typeface="Calibri" pitchFamily="34" charset="0"/>
            </a:endParaRPr>
          </a:p>
        </p:txBody>
      </p:sp>
      <p:grpSp>
        <p:nvGrpSpPr>
          <p:cNvPr id="2" name="Group 47"/>
          <p:cNvGrpSpPr/>
          <p:nvPr/>
        </p:nvGrpSpPr>
        <p:grpSpPr>
          <a:xfrm>
            <a:off x="895350" y="955675"/>
            <a:ext cx="8248650" cy="5902325"/>
            <a:chOff x="209550" y="955675"/>
            <a:chExt cx="8782050" cy="5902325"/>
          </a:xfrm>
        </p:grpSpPr>
        <p:sp>
          <p:nvSpPr>
            <p:cNvPr id="131113" name="Rectangle 41"/>
            <p:cNvSpPr>
              <a:spLocks noChangeArrowheads="1"/>
            </p:cNvSpPr>
            <p:nvPr/>
          </p:nvSpPr>
          <p:spPr bwMode="auto">
            <a:xfrm>
              <a:off x="2493963" y="955675"/>
              <a:ext cx="1136650" cy="339725"/>
            </a:xfrm>
            <a:prstGeom prst="rect">
              <a:avLst/>
            </a:prstGeom>
            <a:noFill/>
            <a:ln w="9525">
              <a:noFill/>
              <a:miter lim="800000"/>
              <a:headEnd/>
              <a:tailEnd/>
            </a:ln>
            <a:effectLst/>
          </p:spPr>
          <p:txBody>
            <a:bodyPr wrap="none" lIns="92075" tIns="46038" rIns="92075" bIns="46038">
              <a:spAutoFit/>
            </a:bodyPr>
            <a:lstStyle/>
            <a:p>
              <a:pPr algn="r" fontAlgn="auto">
                <a:spcBef>
                  <a:spcPts val="0"/>
                </a:spcBef>
                <a:spcAft>
                  <a:spcPts val="0"/>
                </a:spcAft>
                <a:defRPr/>
              </a:pPr>
              <a:r>
                <a:rPr lang="en-US" sz="1600" b="1" dirty="0">
                  <a:solidFill>
                    <a:schemeClr val="accent5"/>
                  </a:solidFill>
                  <a:effectLst>
                    <a:outerShdw blurRad="38100" dist="38100" dir="2700000" algn="tl">
                      <a:srgbClr val="000000"/>
                    </a:outerShdw>
                  </a:effectLst>
                  <a:latin typeface="+mn-lt"/>
                </a:rPr>
                <a:t>Low Threat</a:t>
              </a:r>
            </a:p>
          </p:txBody>
        </p:sp>
        <p:sp>
          <p:nvSpPr>
            <p:cNvPr id="131114" name="Rectangle 42"/>
            <p:cNvSpPr>
              <a:spLocks noChangeArrowheads="1"/>
            </p:cNvSpPr>
            <p:nvPr/>
          </p:nvSpPr>
          <p:spPr bwMode="auto">
            <a:xfrm>
              <a:off x="6918325" y="955675"/>
              <a:ext cx="1176338" cy="339725"/>
            </a:xfrm>
            <a:prstGeom prst="rect">
              <a:avLst/>
            </a:prstGeom>
            <a:noFill/>
            <a:ln w="9525">
              <a:noFill/>
              <a:miter lim="800000"/>
              <a:headEnd/>
              <a:tailEnd/>
            </a:ln>
            <a:effectLst/>
          </p:spPr>
          <p:txBody>
            <a:bodyPr wrap="none" lIns="92075" tIns="46038" rIns="92075" bIns="46038">
              <a:spAutoFit/>
            </a:bodyPr>
            <a:lstStyle/>
            <a:p>
              <a:pPr algn="r" fontAlgn="auto">
                <a:spcBef>
                  <a:spcPts val="0"/>
                </a:spcBef>
                <a:spcAft>
                  <a:spcPts val="0"/>
                </a:spcAft>
                <a:defRPr/>
              </a:pPr>
              <a:r>
                <a:rPr lang="en-US" sz="1600" b="1" dirty="0">
                  <a:solidFill>
                    <a:schemeClr val="accent5"/>
                  </a:solidFill>
                  <a:effectLst>
                    <a:outerShdw blurRad="38100" dist="38100" dir="2700000" algn="tl">
                      <a:srgbClr val="000000"/>
                    </a:outerShdw>
                  </a:effectLst>
                  <a:latin typeface="+mn-lt"/>
                </a:rPr>
                <a:t>High Threat</a:t>
              </a:r>
            </a:p>
          </p:txBody>
        </p:sp>
        <p:grpSp>
          <p:nvGrpSpPr>
            <p:cNvPr id="3" name="Group 45"/>
            <p:cNvGrpSpPr/>
            <p:nvPr/>
          </p:nvGrpSpPr>
          <p:grpSpPr>
            <a:xfrm>
              <a:off x="209550" y="1104900"/>
              <a:ext cx="8782050" cy="5753100"/>
              <a:chOff x="209550" y="955675"/>
              <a:chExt cx="8782050" cy="5753100"/>
            </a:xfrm>
          </p:grpSpPr>
          <p:sp>
            <p:nvSpPr>
              <p:cNvPr id="131075" name="Rectangle 3"/>
              <p:cNvSpPr>
                <a:spLocks noChangeArrowheads="1"/>
              </p:cNvSpPr>
              <p:nvPr/>
            </p:nvSpPr>
            <p:spPr bwMode="auto">
              <a:xfrm>
                <a:off x="228600" y="6400800"/>
                <a:ext cx="8540750" cy="307975"/>
              </a:xfrm>
              <a:prstGeom prst="rect">
                <a:avLst/>
              </a:prstGeom>
              <a:noFill/>
              <a:ln w="9525">
                <a:noFill/>
                <a:miter lim="800000"/>
                <a:headEnd/>
                <a:tailEnd/>
              </a:ln>
              <a:effectLst/>
            </p:spPr>
            <p:txBody>
              <a:bodyPr lIns="92075" tIns="46038" rIns="92075" bIns="46038">
                <a:spAutoFit/>
              </a:bodyPr>
              <a:lstStyle/>
              <a:p>
                <a:pPr lvl="4" algn="ctr" fontAlgn="auto">
                  <a:spcBef>
                    <a:spcPts val="0"/>
                  </a:spcBef>
                  <a:spcAft>
                    <a:spcPts val="0"/>
                  </a:spcAft>
                  <a:defRPr/>
                </a:pPr>
                <a:r>
                  <a:rPr lang="en-US" sz="1400" b="1" dirty="0">
                    <a:solidFill>
                      <a:schemeClr val="accent5"/>
                    </a:solidFill>
                    <a:effectLst>
                      <a:outerShdw blurRad="38100" dist="38100" dir="2700000" algn="tl">
                        <a:srgbClr val="000000"/>
                      </a:outerShdw>
                    </a:effectLst>
                    <a:latin typeface="+mn-lt"/>
                  </a:rPr>
                  <a:t>Threat Ranking includes likelihood and effect on population and property</a:t>
                </a:r>
              </a:p>
            </p:txBody>
          </p:sp>
          <p:grpSp>
            <p:nvGrpSpPr>
              <p:cNvPr id="4" name="Group 5"/>
              <p:cNvGrpSpPr>
                <a:grpSpLocks/>
              </p:cNvGrpSpPr>
              <p:nvPr/>
            </p:nvGrpSpPr>
            <p:grpSpPr bwMode="auto">
              <a:xfrm>
                <a:off x="209550" y="1316038"/>
                <a:ext cx="8782050" cy="5008562"/>
                <a:chOff x="132" y="829"/>
                <a:chExt cx="5532" cy="3155"/>
              </a:xfrm>
            </p:grpSpPr>
            <p:sp>
              <p:nvSpPr>
                <p:cNvPr id="131078" name="Rectangle 6"/>
                <p:cNvSpPr>
                  <a:spLocks noChangeArrowheads="1"/>
                </p:cNvSpPr>
                <p:nvPr/>
              </p:nvSpPr>
              <p:spPr bwMode="auto">
                <a:xfrm>
                  <a:off x="132" y="829"/>
                  <a:ext cx="5532" cy="3155"/>
                </a:xfrm>
                <a:prstGeom prst="rect">
                  <a:avLst/>
                </a:prstGeom>
                <a:gradFill rotWithShape="0">
                  <a:gsLst>
                    <a:gs pos="0">
                      <a:srgbClr val="2D5B89">
                        <a:gamma/>
                        <a:tint val="0"/>
                        <a:invGamma/>
                      </a:srgbClr>
                    </a:gs>
                    <a:gs pos="100000">
                      <a:srgbClr val="2D5B89"/>
                    </a:gs>
                  </a:gsLst>
                  <a:lin ang="0" scaled="1"/>
                </a:gradFill>
                <a:ln w="9525">
                  <a:noFill/>
                  <a:miter lim="800000"/>
                  <a:headEnd/>
                  <a:tailEnd/>
                </a:ln>
                <a:effectLst>
                  <a:outerShdw dist="89803" dir="2700000" algn="ctr" rotWithShape="0">
                    <a:srgbClr val="000066">
                      <a:alpha val="50000"/>
                    </a:srgbClr>
                  </a:outerShdw>
                </a:effectLst>
              </p:spPr>
              <p:txBody>
                <a:bodyPr wrap="none" anchor="ctr"/>
                <a:lstStyle/>
                <a:p>
                  <a:pPr fontAlgn="auto">
                    <a:spcBef>
                      <a:spcPts val="0"/>
                    </a:spcBef>
                    <a:spcAft>
                      <a:spcPts val="0"/>
                    </a:spcAft>
                    <a:defRPr/>
                  </a:pPr>
                  <a:endParaRPr lang="en-US">
                    <a:latin typeface="+mn-lt"/>
                  </a:endParaRPr>
                </a:p>
              </p:txBody>
            </p:sp>
            <p:sp>
              <p:nvSpPr>
                <p:cNvPr id="131079" name="Line 7"/>
                <p:cNvSpPr>
                  <a:spLocks noChangeShapeType="1"/>
                </p:cNvSpPr>
                <p:nvPr/>
              </p:nvSpPr>
              <p:spPr bwMode="auto">
                <a:xfrm>
                  <a:off x="1331" y="831"/>
                  <a:ext cx="0" cy="3153"/>
                </a:xfrm>
                <a:prstGeom prst="line">
                  <a:avLst/>
                </a:prstGeom>
                <a:noFill/>
                <a:ln w="9525">
                  <a:noFill/>
                  <a:round/>
                  <a:headEnd type="none" w="sm" len="sm"/>
                  <a:tailEnd type="none" w="sm" len="sm"/>
                </a:ln>
                <a:effectLst>
                  <a:outerShdw dist="89803" dir="2700000" algn="ctr" rotWithShape="0">
                    <a:srgbClr val="000066">
                      <a:alpha val="50000"/>
                    </a:srgbClr>
                  </a:outerShdw>
                </a:effectLst>
              </p:spPr>
              <p:txBody>
                <a:bodyPr/>
                <a:lstStyle/>
                <a:p>
                  <a:pPr fontAlgn="auto">
                    <a:spcBef>
                      <a:spcPts val="0"/>
                    </a:spcBef>
                    <a:spcAft>
                      <a:spcPts val="0"/>
                    </a:spcAft>
                    <a:defRPr/>
                  </a:pPr>
                  <a:endParaRPr lang="en-US">
                    <a:latin typeface="+mn-lt"/>
                  </a:endParaRPr>
                </a:p>
              </p:txBody>
            </p:sp>
            <p:sp>
              <p:nvSpPr>
                <p:cNvPr id="131080" name="Line 8"/>
                <p:cNvSpPr>
                  <a:spLocks noChangeShapeType="1"/>
                </p:cNvSpPr>
                <p:nvPr/>
              </p:nvSpPr>
              <p:spPr bwMode="auto">
                <a:xfrm>
                  <a:off x="3451" y="831"/>
                  <a:ext cx="0" cy="3153"/>
                </a:xfrm>
                <a:prstGeom prst="line">
                  <a:avLst/>
                </a:prstGeom>
                <a:noFill/>
                <a:ln w="9525">
                  <a:noFill/>
                  <a:round/>
                  <a:headEnd type="none" w="sm" len="sm"/>
                  <a:tailEnd type="none" w="sm" len="sm"/>
                </a:ln>
                <a:effectLst>
                  <a:outerShdw dist="89803" dir="2700000" algn="ctr" rotWithShape="0">
                    <a:srgbClr val="000066">
                      <a:alpha val="50000"/>
                    </a:srgbClr>
                  </a:outerShdw>
                </a:effectLst>
              </p:spPr>
              <p:txBody>
                <a:bodyPr/>
                <a:lstStyle/>
                <a:p>
                  <a:pPr fontAlgn="auto">
                    <a:spcBef>
                      <a:spcPts val="0"/>
                    </a:spcBef>
                    <a:spcAft>
                      <a:spcPts val="0"/>
                    </a:spcAft>
                    <a:defRPr/>
                  </a:pPr>
                  <a:endParaRPr lang="en-US">
                    <a:latin typeface="+mn-lt"/>
                  </a:endParaRPr>
                </a:p>
              </p:txBody>
            </p:sp>
            <p:sp>
              <p:nvSpPr>
                <p:cNvPr id="131081" name="Line 9"/>
                <p:cNvSpPr>
                  <a:spLocks noChangeShapeType="1"/>
                </p:cNvSpPr>
                <p:nvPr/>
              </p:nvSpPr>
              <p:spPr bwMode="auto">
                <a:xfrm>
                  <a:off x="2438" y="831"/>
                  <a:ext cx="0" cy="3153"/>
                </a:xfrm>
                <a:prstGeom prst="line">
                  <a:avLst/>
                </a:prstGeom>
                <a:noFill/>
                <a:ln w="9525">
                  <a:noFill/>
                  <a:round/>
                  <a:headEnd type="none" w="sm" len="sm"/>
                  <a:tailEnd type="none" w="sm" len="sm"/>
                </a:ln>
                <a:effectLst>
                  <a:outerShdw dist="89803" dir="2700000" algn="ctr" rotWithShape="0">
                    <a:srgbClr val="000066">
                      <a:alpha val="50000"/>
                    </a:srgbClr>
                  </a:outerShdw>
                </a:effectLst>
              </p:spPr>
              <p:txBody>
                <a:bodyPr/>
                <a:lstStyle/>
                <a:p>
                  <a:pPr fontAlgn="auto">
                    <a:spcBef>
                      <a:spcPts val="0"/>
                    </a:spcBef>
                    <a:spcAft>
                      <a:spcPts val="0"/>
                    </a:spcAft>
                    <a:defRPr/>
                  </a:pPr>
                  <a:endParaRPr lang="en-US">
                    <a:latin typeface="+mn-lt"/>
                  </a:endParaRPr>
                </a:p>
              </p:txBody>
            </p:sp>
            <p:sp>
              <p:nvSpPr>
                <p:cNvPr id="131082" name="Line 10"/>
                <p:cNvSpPr>
                  <a:spLocks noChangeShapeType="1"/>
                </p:cNvSpPr>
                <p:nvPr/>
              </p:nvSpPr>
              <p:spPr bwMode="auto">
                <a:xfrm>
                  <a:off x="3451" y="831"/>
                  <a:ext cx="0" cy="3153"/>
                </a:xfrm>
                <a:prstGeom prst="line">
                  <a:avLst/>
                </a:prstGeom>
                <a:noFill/>
                <a:ln w="9525">
                  <a:noFill/>
                  <a:round/>
                  <a:headEnd type="none" w="sm" len="sm"/>
                  <a:tailEnd type="none" w="sm" len="sm"/>
                </a:ln>
                <a:effectLst>
                  <a:outerShdw dist="89803" dir="2700000" algn="ctr" rotWithShape="0">
                    <a:srgbClr val="000066">
                      <a:alpha val="50000"/>
                    </a:srgbClr>
                  </a:outerShdw>
                </a:effectLst>
              </p:spPr>
              <p:txBody>
                <a:bodyPr/>
                <a:lstStyle/>
                <a:p>
                  <a:pPr fontAlgn="auto">
                    <a:spcBef>
                      <a:spcPts val="0"/>
                    </a:spcBef>
                    <a:spcAft>
                      <a:spcPts val="0"/>
                    </a:spcAft>
                    <a:defRPr/>
                  </a:pPr>
                  <a:endParaRPr lang="en-US">
                    <a:latin typeface="+mn-lt"/>
                  </a:endParaRPr>
                </a:p>
              </p:txBody>
            </p:sp>
            <p:sp>
              <p:nvSpPr>
                <p:cNvPr id="131083" name="Line 11"/>
                <p:cNvSpPr>
                  <a:spLocks noChangeShapeType="1"/>
                </p:cNvSpPr>
                <p:nvPr/>
              </p:nvSpPr>
              <p:spPr bwMode="auto">
                <a:xfrm>
                  <a:off x="4559" y="831"/>
                  <a:ext cx="0" cy="3153"/>
                </a:xfrm>
                <a:prstGeom prst="line">
                  <a:avLst/>
                </a:prstGeom>
                <a:noFill/>
                <a:ln w="9525">
                  <a:noFill/>
                  <a:round/>
                  <a:headEnd type="none" w="sm" len="sm"/>
                  <a:tailEnd type="none" w="sm" len="sm"/>
                </a:ln>
                <a:effectLst>
                  <a:outerShdw dist="89803" dir="2700000" algn="ctr" rotWithShape="0">
                    <a:srgbClr val="000066">
                      <a:alpha val="50000"/>
                    </a:srgbClr>
                  </a:outerShdw>
                </a:effectLst>
              </p:spPr>
              <p:txBody>
                <a:bodyPr/>
                <a:lstStyle/>
                <a:p>
                  <a:pPr fontAlgn="auto">
                    <a:spcBef>
                      <a:spcPts val="0"/>
                    </a:spcBef>
                    <a:spcAft>
                      <a:spcPts val="0"/>
                    </a:spcAft>
                    <a:defRPr/>
                  </a:pPr>
                  <a:endParaRPr lang="en-US">
                    <a:latin typeface="+mn-lt"/>
                  </a:endParaRPr>
                </a:p>
              </p:txBody>
            </p:sp>
            <p:sp>
              <p:nvSpPr>
                <p:cNvPr id="131084" name="Line 12"/>
                <p:cNvSpPr>
                  <a:spLocks noChangeShapeType="1"/>
                </p:cNvSpPr>
                <p:nvPr/>
              </p:nvSpPr>
              <p:spPr bwMode="auto">
                <a:xfrm>
                  <a:off x="5664" y="831"/>
                  <a:ext cx="0" cy="3153"/>
                </a:xfrm>
                <a:prstGeom prst="line">
                  <a:avLst/>
                </a:prstGeom>
                <a:noFill/>
                <a:ln w="9525">
                  <a:noFill/>
                  <a:round/>
                  <a:headEnd type="none" w="sm" len="sm"/>
                  <a:tailEnd type="none" w="sm" len="sm"/>
                </a:ln>
                <a:effectLst>
                  <a:outerShdw dist="89803" dir="2700000" algn="ctr" rotWithShape="0">
                    <a:srgbClr val="000066">
                      <a:alpha val="50000"/>
                    </a:srgbClr>
                  </a:outerShdw>
                </a:effectLst>
              </p:spPr>
              <p:txBody>
                <a:bodyPr/>
                <a:lstStyle/>
                <a:p>
                  <a:pPr fontAlgn="auto">
                    <a:spcBef>
                      <a:spcPts val="0"/>
                    </a:spcBef>
                    <a:spcAft>
                      <a:spcPts val="0"/>
                    </a:spcAft>
                    <a:defRPr/>
                  </a:pPr>
                  <a:endParaRPr lang="en-US">
                    <a:latin typeface="+mn-lt"/>
                  </a:endParaRPr>
                </a:p>
              </p:txBody>
            </p:sp>
          </p:grpSp>
          <p:sp>
            <p:nvSpPr>
              <p:cNvPr id="131086" name="Rectangle 14"/>
              <p:cNvSpPr>
                <a:spLocks noChangeArrowheads="1"/>
              </p:cNvSpPr>
              <p:nvPr/>
            </p:nvSpPr>
            <p:spPr bwMode="auto">
              <a:xfrm>
                <a:off x="384175" y="1363663"/>
                <a:ext cx="2359025" cy="4692650"/>
              </a:xfrm>
              <a:prstGeom prst="rect">
                <a:avLst/>
              </a:prstGeom>
              <a:noFill/>
              <a:ln w="9525">
                <a:noFill/>
                <a:miter lim="800000"/>
                <a:headEnd/>
                <a:tailEnd/>
              </a:ln>
              <a:effectLst>
                <a:outerShdw algn="ctr" rotWithShape="0">
                  <a:srgbClr val="000026"/>
                </a:outerShdw>
              </a:effectLst>
            </p:spPr>
            <p:txBody>
              <a:bodyPr lIns="92075" tIns="46038" rIns="92075" bIns="46038">
                <a:spAutoFit/>
              </a:bodyPr>
              <a:lstStyle/>
              <a:p>
                <a:pPr fontAlgn="auto">
                  <a:lnSpc>
                    <a:spcPct val="120000"/>
                  </a:lnSpc>
                  <a:spcBef>
                    <a:spcPts val="0"/>
                  </a:spcBef>
                  <a:spcAft>
                    <a:spcPts val="0"/>
                  </a:spcAft>
                  <a:defRPr/>
                </a:pPr>
                <a:r>
                  <a:rPr lang="en-US" sz="1400" b="1" dirty="0">
                    <a:solidFill>
                      <a:srgbClr val="000066"/>
                    </a:solidFill>
                    <a:latin typeface="+mn-lt"/>
                  </a:rPr>
                  <a:t>Hurricane</a:t>
                </a:r>
              </a:p>
              <a:p>
                <a:pPr fontAlgn="auto">
                  <a:lnSpc>
                    <a:spcPct val="120000"/>
                  </a:lnSpc>
                  <a:spcBef>
                    <a:spcPts val="0"/>
                  </a:spcBef>
                  <a:spcAft>
                    <a:spcPts val="0"/>
                  </a:spcAft>
                  <a:defRPr/>
                </a:pPr>
                <a:r>
                  <a:rPr lang="en-US" sz="1400" b="1" dirty="0">
                    <a:solidFill>
                      <a:srgbClr val="000066"/>
                    </a:solidFill>
                    <a:latin typeface="+mn-lt"/>
                  </a:rPr>
                  <a:t>Flash Flood</a:t>
                </a:r>
              </a:p>
              <a:p>
                <a:pPr fontAlgn="auto">
                  <a:lnSpc>
                    <a:spcPct val="120000"/>
                  </a:lnSpc>
                  <a:spcBef>
                    <a:spcPts val="0"/>
                  </a:spcBef>
                  <a:spcAft>
                    <a:spcPts val="0"/>
                  </a:spcAft>
                  <a:defRPr/>
                </a:pPr>
                <a:r>
                  <a:rPr lang="en-US" sz="1400" b="1" dirty="0">
                    <a:solidFill>
                      <a:srgbClr val="000066"/>
                    </a:solidFill>
                    <a:latin typeface="+mn-lt"/>
                  </a:rPr>
                  <a:t>Tsunami</a:t>
                </a:r>
              </a:p>
              <a:p>
                <a:pPr fontAlgn="auto">
                  <a:lnSpc>
                    <a:spcPct val="120000"/>
                  </a:lnSpc>
                  <a:spcBef>
                    <a:spcPts val="0"/>
                  </a:spcBef>
                  <a:spcAft>
                    <a:spcPts val="0"/>
                  </a:spcAft>
                  <a:defRPr/>
                </a:pPr>
                <a:r>
                  <a:rPr lang="en-US" sz="1400" b="1" dirty="0">
                    <a:solidFill>
                      <a:srgbClr val="000066"/>
                    </a:solidFill>
                    <a:latin typeface="+mn-lt"/>
                  </a:rPr>
                  <a:t>Earthquake</a:t>
                </a:r>
              </a:p>
              <a:p>
                <a:pPr fontAlgn="auto">
                  <a:lnSpc>
                    <a:spcPct val="120000"/>
                  </a:lnSpc>
                  <a:spcBef>
                    <a:spcPts val="0"/>
                  </a:spcBef>
                  <a:spcAft>
                    <a:spcPts val="0"/>
                  </a:spcAft>
                  <a:defRPr/>
                </a:pPr>
                <a:r>
                  <a:rPr lang="en-US" sz="1400" b="1" dirty="0">
                    <a:solidFill>
                      <a:srgbClr val="000066"/>
                    </a:solidFill>
                    <a:latin typeface="+mn-lt"/>
                  </a:rPr>
                  <a:t>Volcano</a:t>
                </a:r>
              </a:p>
              <a:p>
                <a:pPr fontAlgn="auto">
                  <a:lnSpc>
                    <a:spcPct val="120000"/>
                  </a:lnSpc>
                  <a:spcBef>
                    <a:spcPts val="0"/>
                  </a:spcBef>
                  <a:spcAft>
                    <a:spcPts val="0"/>
                  </a:spcAft>
                  <a:defRPr/>
                </a:pPr>
                <a:r>
                  <a:rPr lang="en-US" sz="1400" b="1" dirty="0">
                    <a:solidFill>
                      <a:srgbClr val="000066"/>
                    </a:solidFill>
                    <a:latin typeface="+mn-lt"/>
                  </a:rPr>
                  <a:t>Landslide</a:t>
                </a:r>
              </a:p>
              <a:p>
                <a:pPr fontAlgn="auto">
                  <a:lnSpc>
                    <a:spcPct val="120000"/>
                  </a:lnSpc>
                  <a:spcBef>
                    <a:spcPts val="0"/>
                  </a:spcBef>
                  <a:spcAft>
                    <a:spcPts val="0"/>
                  </a:spcAft>
                  <a:defRPr/>
                </a:pPr>
                <a:r>
                  <a:rPr lang="en-US" sz="1400" b="1" dirty="0">
                    <a:solidFill>
                      <a:srgbClr val="000066"/>
                    </a:solidFill>
                    <a:latin typeface="+mn-lt"/>
                  </a:rPr>
                  <a:t>Urban Fire</a:t>
                </a:r>
              </a:p>
              <a:p>
                <a:pPr fontAlgn="auto">
                  <a:lnSpc>
                    <a:spcPct val="120000"/>
                  </a:lnSpc>
                  <a:spcBef>
                    <a:spcPts val="0"/>
                  </a:spcBef>
                  <a:spcAft>
                    <a:spcPts val="0"/>
                  </a:spcAft>
                  <a:defRPr/>
                </a:pPr>
                <a:r>
                  <a:rPr lang="en-US" sz="1400" b="1" dirty="0">
                    <a:solidFill>
                      <a:srgbClr val="000066"/>
                    </a:solidFill>
                    <a:latin typeface="+mn-lt"/>
                  </a:rPr>
                  <a:t>Power Failure</a:t>
                </a:r>
              </a:p>
              <a:p>
                <a:pPr fontAlgn="auto">
                  <a:lnSpc>
                    <a:spcPct val="120000"/>
                  </a:lnSpc>
                  <a:spcBef>
                    <a:spcPts val="0"/>
                  </a:spcBef>
                  <a:spcAft>
                    <a:spcPts val="0"/>
                  </a:spcAft>
                  <a:defRPr/>
                </a:pPr>
                <a:r>
                  <a:rPr lang="en-US" sz="1400" b="1" dirty="0">
                    <a:solidFill>
                      <a:srgbClr val="000066"/>
                    </a:solidFill>
                    <a:latin typeface="+mn-lt"/>
                  </a:rPr>
                  <a:t>Wild Fire</a:t>
                </a:r>
              </a:p>
              <a:p>
                <a:pPr fontAlgn="auto">
                  <a:lnSpc>
                    <a:spcPct val="120000"/>
                  </a:lnSpc>
                  <a:spcBef>
                    <a:spcPts val="0"/>
                  </a:spcBef>
                  <a:spcAft>
                    <a:spcPts val="0"/>
                  </a:spcAft>
                  <a:defRPr/>
                </a:pPr>
                <a:r>
                  <a:rPr lang="en-US" sz="1400" b="1" dirty="0">
                    <a:solidFill>
                      <a:srgbClr val="000066"/>
                    </a:solidFill>
                    <a:latin typeface="+mn-lt"/>
                  </a:rPr>
                  <a:t>HAZMAT (trans/oil spill)</a:t>
                </a:r>
              </a:p>
              <a:p>
                <a:pPr fontAlgn="auto">
                  <a:lnSpc>
                    <a:spcPct val="120000"/>
                  </a:lnSpc>
                  <a:spcBef>
                    <a:spcPts val="0"/>
                  </a:spcBef>
                  <a:spcAft>
                    <a:spcPts val="0"/>
                  </a:spcAft>
                  <a:defRPr/>
                </a:pPr>
                <a:r>
                  <a:rPr lang="en-US" sz="1400" b="1" dirty="0">
                    <a:solidFill>
                      <a:srgbClr val="000066"/>
                    </a:solidFill>
                    <a:latin typeface="+mn-lt"/>
                  </a:rPr>
                  <a:t>Drought</a:t>
                </a:r>
              </a:p>
              <a:p>
                <a:pPr fontAlgn="auto">
                  <a:lnSpc>
                    <a:spcPct val="120000"/>
                  </a:lnSpc>
                  <a:spcBef>
                    <a:spcPts val="0"/>
                  </a:spcBef>
                  <a:spcAft>
                    <a:spcPts val="0"/>
                  </a:spcAft>
                  <a:defRPr/>
                </a:pPr>
                <a:r>
                  <a:rPr lang="en-US" sz="1400" b="1" dirty="0">
                    <a:solidFill>
                      <a:srgbClr val="000066"/>
                    </a:solidFill>
                    <a:latin typeface="+mn-lt"/>
                  </a:rPr>
                  <a:t>Aircraft Incident</a:t>
                </a:r>
              </a:p>
              <a:p>
                <a:pPr fontAlgn="auto">
                  <a:lnSpc>
                    <a:spcPct val="120000"/>
                  </a:lnSpc>
                  <a:spcBef>
                    <a:spcPts val="0"/>
                  </a:spcBef>
                  <a:spcAft>
                    <a:spcPts val="0"/>
                  </a:spcAft>
                  <a:defRPr/>
                </a:pPr>
                <a:r>
                  <a:rPr lang="en-US" sz="1400" b="1" dirty="0">
                    <a:solidFill>
                      <a:srgbClr val="000066"/>
                    </a:solidFill>
                    <a:latin typeface="+mn-lt"/>
                  </a:rPr>
                  <a:t>HAZMAT (fixed)</a:t>
                </a:r>
              </a:p>
              <a:p>
                <a:pPr fontAlgn="auto">
                  <a:lnSpc>
                    <a:spcPct val="120000"/>
                  </a:lnSpc>
                  <a:spcBef>
                    <a:spcPts val="0"/>
                  </a:spcBef>
                  <a:spcAft>
                    <a:spcPts val="0"/>
                  </a:spcAft>
                  <a:defRPr/>
                </a:pPr>
                <a:r>
                  <a:rPr lang="en-US" sz="1400" b="1" dirty="0">
                    <a:solidFill>
                      <a:srgbClr val="000066"/>
                    </a:solidFill>
                    <a:latin typeface="+mn-lt"/>
                  </a:rPr>
                  <a:t>Tornado/Water Spout</a:t>
                </a:r>
              </a:p>
              <a:p>
                <a:pPr fontAlgn="auto">
                  <a:lnSpc>
                    <a:spcPct val="120000"/>
                  </a:lnSpc>
                  <a:spcBef>
                    <a:spcPts val="0"/>
                  </a:spcBef>
                  <a:spcAft>
                    <a:spcPts val="0"/>
                  </a:spcAft>
                  <a:defRPr/>
                </a:pPr>
                <a:r>
                  <a:rPr lang="en-US" sz="1400" b="1" dirty="0">
                    <a:solidFill>
                      <a:srgbClr val="000066"/>
                    </a:solidFill>
                    <a:latin typeface="+mn-lt"/>
                  </a:rPr>
                  <a:t>Dam Failure</a:t>
                </a:r>
              </a:p>
              <a:p>
                <a:pPr fontAlgn="auto">
                  <a:lnSpc>
                    <a:spcPct val="120000"/>
                  </a:lnSpc>
                  <a:spcBef>
                    <a:spcPts val="0"/>
                  </a:spcBef>
                  <a:spcAft>
                    <a:spcPts val="0"/>
                  </a:spcAft>
                  <a:defRPr/>
                </a:pPr>
                <a:r>
                  <a:rPr lang="en-US" sz="1400" b="1" dirty="0">
                    <a:solidFill>
                      <a:srgbClr val="000066"/>
                    </a:solidFill>
                    <a:latin typeface="+mn-lt"/>
                  </a:rPr>
                  <a:t>Radiological </a:t>
                </a:r>
              </a:p>
              <a:p>
                <a:pPr fontAlgn="auto">
                  <a:lnSpc>
                    <a:spcPct val="120000"/>
                  </a:lnSpc>
                  <a:spcBef>
                    <a:spcPts val="0"/>
                  </a:spcBef>
                  <a:spcAft>
                    <a:spcPts val="0"/>
                  </a:spcAft>
                  <a:defRPr/>
                </a:pPr>
                <a:r>
                  <a:rPr lang="en-US" sz="1400" b="1" dirty="0">
                    <a:solidFill>
                      <a:srgbClr val="000066"/>
                    </a:solidFill>
                    <a:latin typeface="+mn-lt"/>
                  </a:rPr>
                  <a:t>Terrorism</a:t>
                </a:r>
              </a:p>
              <a:p>
                <a:pPr fontAlgn="auto">
                  <a:lnSpc>
                    <a:spcPct val="120000"/>
                  </a:lnSpc>
                  <a:spcBef>
                    <a:spcPts val="0"/>
                  </a:spcBef>
                  <a:spcAft>
                    <a:spcPts val="0"/>
                  </a:spcAft>
                  <a:defRPr/>
                </a:pPr>
                <a:r>
                  <a:rPr lang="en-US" sz="1400" b="1" dirty="0">
                    <a:solidFill>
                      <a:srgbClr val="000066"/>
                    </a:solidFill>
                    <a:latin typeface="+mn-lt"/>
                  </a:rPr>
                  <a:t>Civil Disorder</a:t>
                </a:r>
              </a:p>
            </p:txBody>
          </p:sp>
          <p:sp>
            <p:nvSpPr>
              <p:cNvPr id="6151" name="Line 15"/>
              <p:cNvSpPr>
                <a:spLocks noChangeShapeType="1"/>
              </p:cNvSpPr>
              <p:nvPr/>
            </p:nvSpPr>
            <p:spPr bwMode="auto">
              <a:xfrm>
                <a:off x="2974975" y="1582738"/>
                <a:ext cx="4340225" cy="0"/>
              </a:xfrm>
              <a:prstGeom prst="line">
                <a:avLst/>
              </a:prstGeom>
              <a:noFill/>
              <a:ln w="127000">
                <a:solidFill>
                  <a:srgbClr val="FF0000"/>
                </a:solidFill>
                <a:round/>
                <a:headEnd type="none" w="sm" len="sm"/>
                <a:tailEnd type="none" w="sm" len="sm"/>
              </a:ln>
            </p:spPr>
            <p:txBody>
              <a:bodyPr/>
              <a:lstStyle/>
              <a:p>
                <a:endParaRPr lang="en-US"/>
              </a:p>
            </p:txBody>
          </p:sp>
          <p:sp>
            <p:nvSpPr>
              <p:cNvPr id="6152" name="Line 16"/>
              <p:cNvSpPr>
                <a:spLocks noChangeShapeType="1"/>
              </p:cNvSpPr>
              <p:nvPr/>
            </p:nvSpPr>
            <p:spPr bwMode="auto">
              <a:xfrm>
                <a:off x="2974975" y="1828800"/>
                <a:ext cx="4340225" cy="0"/>
              </a:xfrm>
              <a:prstGeom prst="line">
                <a:avLst/>
              </a:prstGeom>
              <a:noFill/>
              <a:ln w="127000">
                <a:solidFill>
                  <a:srgbClr val="FF0000"/>
                </a:solidFill>
                <a:round/>
                <a:headEnd type="none" w="sm" len="sm"/>
                <a:tailEnd type="none" w="sm" len="sm"/>
              </a:ln>
            </p:spPr>
            <p:txBody>
              <a:bodyPr/>
              <a:lstStyle/>
              <a:p>
                <a:endParaRPr lang="en-US"/>
              </a:p>
            </p:txBody>
          </p:sp>
          <p:sp>
            <p:nvSpPr>
              <p:cNvPr id="6153" name="Line 17"/>
              <p:cNvSpPr>
                <a:spLocks noChangeShapeType="1"/>
              </p:cNvSpPr>
              <p:nvPr/>
            </p:nvSpPr>
            <p:spPr bwMode="auto">
              <a:xfrm>
                <a:off x="2974975" y="2057400"/>
                <a:ext cx="4340225" cy="0"/>
              </a:xfrm>
              <a:prstGeom prst="line">
                <a:avLst/>
              </a:prstGeom>
              <a:noFill/>
              <a:ln w="127000">
                <a:solidFill>
                  <a:srgbClr val="FF0000"/>
                </a:solidFill>
                <a:round/>
                <a:headEnd type="none" w="sm" len="sm"/>
                <a:tailEnd type="none" w="sm" len="sm"/>
              </a:ln>
            </p:spPr>
            <p:txBody>
              <a:bodyPr/>
              <a:lstStyle/>
              <a:p>
                <a:endParaRPr lang="en-US"/>
              </a:p>
            </p:txBody>
          </p:sp>
          <p:sp>
            <p:nvSpPr>
              <p:cNvPr id="6154" name="Rectangle 18"/>
              <p:cNvSpPr>
                <a:spLocks noChangeArrowheads="1"/>
              </p:cNvSpPr>
              <p:nvPr/>
            </p:nvSpPr>
            <p:spPr bwMode="auto">
              <a:xfrm>
                <a:off x="3024188" y="960438"/>
                <a:ext cx="266700" cy="274637"/>
              </a:xfrm>
              <a:prstGeom prst="rect">
                <a:avLst/>
              </a:prstGeom>
              <a:noFill/>
              <a:ln w="9525">
                <a:noFill/>
                <a:miter lim="800000"/>
                <a:headEnd/>
                <a:tailEnd/>
              </a:ln>
            </p:spPr>
            <p:txBody>
              <a:bodyPr wrap="none" anchor="ctr"/>
              <a:lstStyle/>
              <a:p>
                <a:endParaRPr lang="en-US">
                  <a:latin typeface="Calibri" pitchFamily="34" charset="0"/>
                </a:endParaRPr>
              </a:p>
            </p:txBody>
          </p:sp>
          <p:sp>
            <p:nvSpPr>
              <p:cNvPr id="6155" name="Rectangle 19"/>
              <p:cNvSpPr>
                <a:spLocks noChangeArrowheads="1"/>
              </p:cNvSpPr>
              <p:nvPr/>
            </p:nvSpPr>
            <p:spPr bwMode="auto">
              <a:xfrm>
                <a:off x="3981450" y="1006475"/>
                <a:ext cx="268288" cy="274638"/>
              </a:xfrm>
              <a:prstGeom prst="rect">
                <a:avLst/>
              </a:prstGeom>
              <a:noFill/>
              <a:ln w="9525">
                <a:noFill/>
                <a:miter lim="800000"/>
                <a:headEnd/>
                <a:tailEnd/>
              </a:ln>
            </p:spPr>
            <p:txBody>
              <a:bodyPr wrap="none" anchor="ctr"/>
              <a:lstStyle/>
              <a:p>
                <a:endParaRPr lang="en-US">
                  <a:latin typeface="Calibri" pitchFamily="34" charset="0"/>
                </a:endParaRPr>
              </a:p>
            </p:txBody>
          </p:sp>
          <p:sp>
            <p:nvSpPr>
              <p:cNvPr id="6156" name="Rectangle 20"/>
              <p:cNvSpPr>
                <a:spLocks noChangeArrowheads="1"/>
              </p:cNvSpPr>
              <p:nvPr/>
            </p:nvSpPr>
            <p:spPr bwMode="auto">
              <a:xfrm>
                <a:off x="6757988" y="960438"/>
                <a:ext cx="269875" cy="274637"/>
              </a:xfrm>
              <a:prstGeom prst="rect">
                <a:avLst/>
              </a:prstGeom>
              <a:noFill/>
              <a:ln w="9525">
                <a:noFill/>
                <a:miter lim="800000"/>
                <a:headEnd/>
                <a:tailEnd/>
              </a:ln>
            </p:spPr>
            <p:txBody>
              <a:bodyPr wrap="none" anchor="ctr"/>
              <a:lstStyle/>
              <a:p>
                <a:endParaRPr lang="en-US">
                  <a:latin typeface="Calibri" pitchFamily="34" charset="0"/>
                </a:endParaRPr>
              </a:p>
            </p:txBody>
          </p:sp>
          <p:sp>
            <p:nvSpPr>
              <p:cNvPr id="131093" name="Rectangle 21"/>
              <p:cNvSpPr>
                <a:spLocks noChangeArrowheads="1"/>
              </p:cNvSpPr>
              <p:nvPr/>
            </p:nvSpPr>
            <p:spPr bwMode="auto">
              <a:xfrm>
                <a:off x="2860675" y="1063625"/>
                <a:ext cx="277813" cy="307975"/>
              </a:xfrm>
              <a:prstGeom prst="rect">
                <a:avLst/>
              </a:prstGeom>
              <a:noFill/>
              <a:ln w="9525">
                <a:noFill/>
                <a:miter lim="800000"/>
                <a:headEnd/>
                <a:tailEnd/>
              </a:ln>
              <a:effectLst/>
            </p:spPr>
            <p:txBody>
              <a:bodyPr wrap="none" lIns="92075" tIns="46038" rIns="92075" bIns="46038">
                <a:spAutoFit/>
              </a:bodyPr>
              <a:lstStyle/>
              <a:p>
                <a:pPr algn="r" fontAlgn="auto">
                  <a:spcBef>
                    <a:spcPts val="0"/>
                  </a:spcBef>
                  <a:spcAft>
                    <a:spcPts val="0"/>
                  </a:spcAft>
                  <a:defRPr/>
                </a:pPr>
                <a:r>
                  <a:rPr lang="en-US" sz="1400" b="1" dirty="0">
                    <a:solidFill>
                      <a:schemeClr val="accent5"/>
                    </a:solidFill>
                    <a:effectLst>
                      <a:outerShdw blurRad="38100" dist="38100" dir="2700000" algn="tl">
                        <a:srgbClr val="000000"/>
                      </a:outerShdw>
                    </a:effectLst>
                    <a:latin typeface="+mn-lt"/>
                  </a:rPr>
                  <a:t>0</a:t>
                </a:r>
              </a:p>
            </p:txBody>
          </p:sp>
          <p:sp>
            <p:nvSpPr>
              <p:cNvPr id="131094" name="Rectangle 22"/>
              <p:cNvSpPr>
                <a:spLocks noChangeArrowheads="1"/>
              </p:cNvSpPr>
              <p:nvPr/>
            </p:nvSpPr>
            <p:spPr bwMode="auto">
              <a:xfrm>
                <a:off x="3814763" y="1066800"/>
                <a:ext cx="277812" cy="307975"/>
              </a:xfrm>
              <a:prstGeom prst="rect">
                <a:avLst/>
              </a:prstGeom>
              <a:noFill/>
              <a:ln w="9525">
                <a:noFill/>
                <a:miter lim="800000"/>
                <a:headEnd/>
                <a:tailEnd/>
              </a:ln>
              <a:effectLst/>
            </p:spPr>
            <p:txBody>
              <a:bodyPr wrap="none" lIns="92075" tIns="46038" rIns="92075" bIns="46038">
                <a:spAutoFit/>
              </a:bodyPr>
              <a:lstStyle/>
              <a:p>
                <a:pPr algn="r" fontAlgn="auto">
                  <a:spcBef>
                    <a:spcPts val="0"/>
                  </a:spcBef>
                  <a:spcAft>
                    <a:spcPts val="0"/>
                  </a:spcAft>
                  <a:defRPr/>
                </a:pPr>
                <a:r>
                  <a:rPr lang="en-US" sz="1400" b="1" dirty="0">
                    <a:solidFill>
                      <a:schemeClr val="accent5"/>
                    </a:solidFill>
                    <a:effectLst>
                      <a:outerShdw blurRad="38100" dist="38100" dir="2700000" algn="tl">
                        <a:srgbClr val="000000"/>
                      </a:outerShdw>
                    </a:effectLst>
                    <a:latin typeface="+mn-lt"/>
                  </a:rPr>
                  <a:t>2</a:t>
                </a:r>
              </a:p>
            </p:txBody>
          </p:sp>
          <p:sp>
            <p:nvSpPr>
              <p:cNvPr id="131095" name="Rectangle 23"/>
              <p:cNvSpPr>
                <a:spLocks noChangeArrowheads="1"/>
              </p:cNvSpPr>
              <p:nvPr/>
            </p:nvSpPr>
            <p:spPr bwMode="auto">
              <a:xfrm>
                <a:off x="4652963" y="1066800"/>
                <a:ext cx="277812" cy="307975"/>
              </a:xfrm>
              <a:prstGeom prst="rect">
                <a:avLst/>
              </a:prstGeom>
              <a:noFill/>
              <a:ln w="9525">
                <a:noFill/>
                <a:miter lim="800000"/>
                <a:headEnd/>
                <a:tailEnd/>
              </a:ln>
              <a:effectLst/>
            </p:spPr>
            <p:txBody>
              <a:bodyPr wrap="none" lIns="92075" tIns="46038" rIns="92075" bIns="46038">
                <a:spAutoFit/>
              </a:bodyPr>
              <a:lstStyle/>
              <a:p>
                <a:pPr algn="r" fontAlgn="auto">
                  <a:spcBef>
                    <a:spcPts val="0"/>
                  </a:spcBef>
                  <a:spcAft>
                    <a:spcPts val="0"/>
                  </a:spcAft>
                  <a:defRPr/>
                </a:pPr>
                <a:r>
                  <a:rPr lang="en-US" sz="1400" b="1" dirty="0">
                    <a:solidFill>
                      <a:schemeClr val="accent5"/>
                    </a:solidFill>
                    <a:effectLst>
                      <a:outerShdw blurRad="38100" dist="38100" dir="2700000" algn="tl">
                        <a:srgbClr val="000000"/>
                      </a:outerShdw>
                    </a:effectLst>
                    <a:latin typeface="+mn-lt"/>
                  </a:rPr>
                  <a:t>4</a:t>
                </a:r>
              </a:p>
            </p:txBody>
          </p:sp>
          <p:sp>
            <p:nvSpPr>
              <p:cNvPr id="131096" name="Rectangle 24"/>
              <p:cNvSpPr>
                <a:spLocks noChangeArrowheads="1"/>
              </p:cNvSpPr>
              <p:nvPr/>
            </p:nvSpPr>
            <p:spPr bwMode="auto">
              <a:xfrm>
                <a:off x="5567363" y="1066800"/>
                <a:ext cx="277812" cy="307975"/>
              </a:xfrm>
              <a:prstGeom prst="rect">
                <a:avLst/>
              </a:prstGeom>
              <a:noFill/>
              <a:ln w="9525">
                <a:noFill/>
                <a:miter lim="800000"/>
                <a:headEnd/>
                <a:tailEnd/>
              </a:ln>
              <a:effectLst/>
            </p:spPr>
            <p:txBody>
              <a:bodyPr wrap="none" lIns="92075" tIns="46038" rIns="92075" bIns="46038">
                <a:spAutoFit/>
              </a:bodyPr>
              <a:lstStyle/>
              <a:p>
                <a:pPr algn="r" fontAlgn="auto">
                  <a:spcBef>
                    <a:spcPts val="0"/>
                  </a:spcBef>
                  <a:spcAft>
                    <a:spcPts val="0"/>
                  </a:spcAft>
                  <a:defRPr/>
                </a:pPr>
                <a:r>
                  <a:rPr lang="en-US" sz="1400" b="1" dirty="0">
                    <a:solidFill>
                      <a:schemeClr val="accent5"/>
                    </a:solidFill>
                    <a:effectLst>
                      <a:outerShdw blurRad="38100" dist="38100" dir="2700000" algn="tl">
                        <a:srgbClr val="000000"/>
                      </a:outerShdw>
                    </a:effectLst>
                    <a:latin typeface="+mn-lt"/>
                  </a:rPr>
                  <a:t>6</a:t>
                </a:r>
              </a:p>
            </p:txBody>
          </p:sp>
          <p:sp>
            <p:nvSpPr>
              <p:cNvPr id="131097" name="Rectangle 25"/>
              <p:cNvSpPr>
                <a:spLocks noChangeArrowheads="1"/>
              </p:cNvSpPr>
              <p:nvPr/>
            </p:nvSpPr>
            <p:spPr bwMode="auto">
              <a:xfrm>
                <a:off x="6405563" y="1066800"/>
                <a:ext cx="277812" cy="307975"/>
              </a:xfrm>
              <a:prstGeom prst="rect">
                <a:avLst/>
              </a:prstGeom>
              <a:noFill/>
              <a:ln w="9525">
                <a:noFill/>
                <a:miter lim="800000"/>
                <a:headEnd/>
                <a:tailEnd/>
              </a:ln>
              <a:effectLst/>
            </p:spPr>
            <p:txBody>
              <a:bodyPr wrap="none" lIns="92075" tIns="46038" rIns="92075" bIns="46038">
                <a:spAutoFit/>
              </a:bodyPr>
              <a:lstStyle/>
              <a:p>
                <a:pPr algn="r" fontAlgn="auto">
                  <a:spcBef>
                    <a:spcPts val="0"/>
                  </a:spcBef>
                  <a:spcAft>
                    <a:spcPts val="0"/>
                  </a:spcAft>
                  <a:defRPr/>
                </a:pPr>
                <a:r>
                  <a:rPr lang="en-US" sz="1400" b="1" dirty="0">
                    <a:solidFill>
                      <a:schemeClr val="accent5"/>
                    </a:solidFill>
                    <a:effectLst>
                      <a:outerShdw blurRad="38100" dist="38100" dir="2700000" algn="tl">
                        <a:srgbClr val="000000"/>
                      </a:outerShdw>
                    </a:effectLst>
                    <a:latin typeface="+mn-lt"/>
                  </a:rPr>
                  <a:t>8</a:t>
                </a:r>
              </a:p>
            </p:txBody>
          </p:sp>
          <p:sp>
            <p:nvSpPr>
              <p:cNvPr id="131098" name="Rectangle 26"/>
              <p:cNvSpPr>
                <a:spLocks noChangeArrowheads="1"/>
              </p:cNvSpPr>
              <p:nvPr/>
            </p:nvSpPr>
            <p:spPr bwMode="auto">
              <a:xfrm>
                <a:off x="7251700" y="1066800"/>
                <a:ext cx="368300" cy="307975"/>
              </a:xfrm>
              <a:prstGeom prst="rect">
                <a:avLst/>
              </a:prstGeom>
              <a:noFill/>
              <a:ln w="9525">
                <a:noFill/>
                <a:miter lim="800000"/>
                <a:headEnd/>
                <a:tailEnd/>
              </a:ln>
              <a:effectLst/>
            </p:spPr>
            <p:txBody>
              <a:bodyPr wrap="none" lIns="92075" tIns="46038" rIns="92075" bIns="46038">
                <a:spAutoFit/>
              </a:bodyPr>
              <a:lstStyle/>
              <a:p>
                <a:pPr algn="r" fontAlgn="auto">
                  <a:spcBef>
                    <a:spcPts val="0"/>
                  </a:spcBef>
                  <a:spcAft>
                    <a:spcPts val="0"/>
                  </a:spcAft>
                  <a:defRPr/>
                </a:pPr>
                <a:r>
                  <a:rPr lang="en-US" sz="1400" b="1" dirty="0">
                    <a:solidFill>
                      <a:schemeClr val="accent5"/>
                    </a:solidFill>
                    <a:effectLst>
                      <a:outerShdw blurRad="38100" dist="38100" dir="2700000" algn="tl">
                        <a:srgbClr val="000000"/>
                      </a:outerShdw>
                    </a:effectLst>
                    <a:latin typeface="+mn-lt"/>
                  </a:rPr>
                  <a:t>10</a:t>
                </a:r>
              </a:p>
            </p:txBody>
          </p:sp>
          <p:sp>
            <p:nvSpPr>
              <p:cNvPr id="6163" name="Line 27"/>
              <p:cNvSpPr>
                <a:spLocks noChangeShapeType="1"/>
              </p:cNvSpPr>
              <p:nvPr/>
            </p:nvSpPr>
            <p:spPr bwMode="auto">
              <a:xfrm>
                <a:off x="2974975" y="2298700"/>
                <a:ext cx="3425825" cy="0"/>
              </a:xfrm>
              <a:prstGeom prst="line">
                <a:avLst/>
              </a:prstGeom>
              <a:noFill/>
              <a:ln w="127000">
                <a:solidFill>
                  <a:srgbClr val="FFC000"/>
                </a:solidFill>
                <a:round/>
                <a:headEnd type="none" w="sm" len="sm"/>
                <a:tailEnd type="none" w="sm" len="sm"/>
              </a:ln>
            </p:spPr>
            <p:txBody>
              <a:bodyPr/>
              <a:lstStyle/>
              <a:p>
                <a:endParaRPr lang="en-US"/>
              </a:p>
            </p:txBody>
          </p:sp>
          <p:sp>
            <p:nvSpPr>
              <p:cNvPr id="6164" name="Line 28"/>
              <p:cNvSpPr>
                <a:spLocks noChangeShapeType="1"/>
              </p:cNvSpPr>
              <p:nvPr/>
            </p:nvSpPr>
            <p:spPr bwMode="auto">
              <a:xfrm>
                <a:off x="2974975" y="2578100"/>
                <a:ext cx="3425825" cy="0"/>
              </a:xfrm>
              <a:prstGeom prst="line">
                <a:avLst/>
              </a:prstGeom>
              <a:noFill/>
              <a:ln w="127000">
                <a:solidFill>
                  <a:srgbClr val="FFC000"/>
                </a:solidFill>
                <a:round/>
                <a:headEnd type="none" w="sm" len="sm"/>
                <a:tailEnd type="none" w="sm" len="sm"/>
              </a:ln>
            </p:spPr>
            <p:txBody>
              <a:bodyPr/>
              <a:lstStyle/>
              <a:p>
                <a:endParaRPr lang="en-US"/>
              </a:p>
            </p:txBody>
          </p:sp>
          <p:sp>
            <p:nvSpPr>
              <p:cNvPr id="6165" name="Line 29"/>
              <p:cNvSpPr>
                <a:spLocks noChangeShapeType="1"/>
              </p:cNvSpPr>
              <p:nvPr/>
            </p:nvSpPr>
            <p:spPr bwMode="auto">
              <a:xfrm>
                <a:off x="2974975" y="2836863"/>
                <a:ext cx="2511425" cy="0"/>
              </a:xfrm>
              <a:prstGeom prst="line">
                <a:avLst/>
              </a:prstGeom>
              <a:noFill/>
              <a:ln w="127000">
                <a:solidFill>
                  <a:srgbClr val="FFFF00"/>
                </a:solidFill>
                <a:round/>
                <a:headEnd type="none" w="sm" len="sm"/>
                <a:tailEnd type="none" w="sm" len="sm"/>
              </a:ln>
            </p:spPr>
            <p:txBody>
              <a:bodyPr/>
              <a:lstStyle/>
              <a:p>
                <a:endParaRPr lang="en-US"/>
              </a:p>
            </p:txBody>
          </p:sp>
          <p:sp>
            <p:nvSpPr>
              <p:cNvPr id="6166" name="Line 30"/>
              <p:cNvSpPr>
                <a:spLocks noChangeShapeType="1"/>
              </p:cNvSpPr>
              <p:nvPr/>
            </p:nvSpPr>
            <p:spPr bwMode="auto">
              <a:xfrm>
                <a:off x="2974975" y="3082925"/>
                <a:ext cx="2511425" cy="0"/>
              </a:xfrm>
              <a:prstGeom prst="line">
                <a:avLst/>
              </a:prstGeom>
              <a:noFill/>
              <a:ln w="127000">
                <a:solidFill>
                  <a:srgbClr val="FFFF00"/>
                </a:solidFill>
                <a:round/>
                <a:headEnd type="none" w="sm" len="sm"/>
                <a:tailEnd type="none" w="sm" len="sm"/>
              </a:ln>
            </p:spPr>
            <p:txBody>
              <a:bodyPr/>
              <a:lstStyle/>
              <a:p>
                <a:endParaRPr lang="en-US"/>
              </a:p>
            </p:txBody>
          </p:sp>
          <p:sp>
            <p:nvSpPr>
              <p:cNvPr id="6167" name="Line 31"/>
              <p:cNvSpPr>
                <a:spLocks noChangeShapeType="1"/>
              </p:cNvSpPr>
              <p:nvPr/>
            </p:nvSpPr>
            <p:spPr bwMode="auto">
              <a:xfrm>
                <a:off x="2974975" y="3352800"/>
                <a:ext cx="2511425" cy="0"/>
              </a:xfrm>
              <a:prstGeom prst="line">
                <a:avLst/>
              </a:prstGeom>
              <a:noFill/>
              <a:ln w="127000">
                <a:solidFill>
                  <a:srgbClr val="FFFF00"/>
                </a:solidFill>
                <a:round/>
                <a:headEnd type="none" w="sm" len="sm"/>
                <a:tailEnd type="none" w="sm" len="sm"/>
              </a:ln>
            </p:spPr>
            <p:txBody>
              <a:bodyPr/>
              <a:lstStyle/>
              <a:p>
                <a:endParaRPr lang="en-US"/>
              </a:p>
            </p:txBody>
          </p:sp>
          <p:sp>
            <p:nvSpPr>
              <p:cNvPr id="6168" name="Line 32"/>
              <p:cNvSpPr>
                <a:spLocks noChangeShapeType="1"/>
              </p:cNvSpPr>
              <p:nvPr/>
            </p:nvSpPr>
            <p:spPr bwMode="auto">
              <a:xfrm>
                <a:off x="2974975" y="3581400"/>
                <a:ext cx="2130425" cy="0"/>
              </a:xfrm>
              <a:prstGeom prst="line">
                <a:avLst/>
              </a:prstGeom>
              <a:noFill/>
              <a:ln w="127000">
                <a:solidFill>
                  <a:srgbClr val="92D050"/>
                </a:solidFill>
                <a:round/>
                <a:headEnd type="none" w="sm" len="sm"/>
                <a:tailEnd type="none" w="sm" len="sm"/>
              </a:ln>
            </p:spPr>
            <p:txBody>
              <a:bodyPr/>
              <a:lstStyle/>
              <a:p>
                <a:endParaRPr lang="en-US"/>
              </a:p>
            </p:txBody>
          </p:sp>
          <p:sp>
            <p:nvSpPr>
              <p:cNvPr id="6169" name="Line 33"/>
              <p:cNvSpPr>
                <a:spLocks noChangeShapeType="1"/>
              </p:cNvSpPr>
              <p:nvPr/>
            </p:nvSpPr>
            <p:spPr bwMode="auto">
              <a:xfrm>
                <a:off x="2974975" y="3827463"/>
                <a:ext cx="2130425" cy="0"/>
              </a:xfrm>
              <a:prstGeom prst="line">
                <a:avLst/>
              </a:prstGeom>
              <a:noFill/>
              <a:ln w="127000">
                <a:solidFill>
                  <a:srgbClr val="92D050"/>
                </a:solidFill>
                <a:round/>
                <a:headEnd type="none" w="sm" len="sm"/>
                <a:tailEnd type="none" w="sm" len="sm"/>
              </a:ln>
            </p:spPr>
            <p:txBody>
              <a:bodyPr/>
              <a:lstStyle/>
              <a:p>
                <a:endParaRPr lang="en-US"/>
              </a:p>
            </p:txBody>
          </p:sp>
          <p:sp>
            <p:nvSpPr>
              <p:cNvPr id="6170" name="Line 34"/>
              <p:cNvSpPr>
                <a:spLocks noChangeShapeType="1"/>
              </p:cNvSpPr>
              <p:nvPr/>
            </p:nvSpPr>
            <p:spPr bwMode="auto">
              <a:xfrm>
                <a:off x="2974975" y="4132263"/>
                <a:ext cx="1597025" cy="0"/>
              </a:xfrm>
              <a:prstGeom prst="line">
                <a:avLst/>
              </a:prstGeom>
              <a:noFill/>
              <a:ln w="127000">
                <a:solidFill>
                  <a:srgbClr val="9DBEDF"/>
                </a:solidFill>
                <a:round/>
                <a:headEnd type="none" w="sm" len="sm"/>
                <a:tailEnd type="none" w="sm" len="sm"/>
              </a:ln>
            </p:spPr>
            <p:txBody>
              <a:bodyPr/>
              <a:lstStyle/>
              <a:p>
                <a:endParaRPr lang="en-US"/>
              </a:p>
            </p:txBody>
          </p:sp>
          <p:sp>
            <p:nvSpPr>
              <p:cNvPr id="6171" name="Line 35"/>
              <p:cNvSpPr>
                <a:spLocks noChangeShapeType="1"/>
              </p:cNvSpPr>
              <p:nvPr/>
            </p:nvSpPr>
            <p:spPr bwMode="auto">
              <a:xfrm>
                <a:off x="2974975" y="4402138"/>
                <a:ext cx="1597025" cy="0"/>
              </a:xfrm>
              <a:prstGeom prst="line">
                <a:avLst/>
              </a:prstGeom>
              <a:noFill/>
              <a:ln w="127000">
                <a:solidFill>
                  <a:srgbClr val="9DBEDF"/>
                </a:solidFill>
                <a:round/>
                <a:headEnd type="none" w="sm" len="sm"/>
                <a:tailEnd type="none" w="sm" len="sm"/>
              </a:ln>
            </p:spPr>
            <p:txBody>
              <a:bodyPr/>
              <a:lstStyle/>
              <a:p>
                <a:endParaRPr lang="en-US"/>
              </a:p>
            </p:txBody>
          </p:sp>
          <p:sp>
            <p:nvSpPr>
              <p:cNvPr id="6172" name="Line 36"/>
              <p:cNvSpPr>
                <a:spLocks noChangeShapeType="1"/>
              </p:cNvSpPr>
              <p:nvPr/>
            </p:nvSpPr>
            <p:spPr bwMode="auto">
              <a:xfrm>
                <a:off x="2974975" y="4648200"/>
                <a:ext cx="1063625" cy="0"/>
              </a:xfrm>
              <a:prstGeom prst="line">
                <a:avLst/>
              </a:prstGeom>
              <a:noFill/>
              <a:ln w="127000">
                <a:solidFill>
                  <a:srgbClr val="C0C0C0"/>
                </a:solidFill>
                <a:round/>
                <a:headEnd type="none" w="sm" len="sm"/>
                <a:tailEnd type="none" w="sm" len="sm"/>
              </a:ln>
            </p:spPr>
            <p:txBody>
              <a:bodyPr/>
              <a:lstStyle/>
              <a:p>
                <a:endParaRPr lang="en-US"/>
              </a:p>
            </p:txBody>
          </p:sp>
          <p:sp>
            <p:nvSpPr>
              <p:cNvPr id="6173" name="Line 37"/>
              <p:cNvSpPr>
                <a:spLocks noChangeShapeType="1"/>
              </p:cNvSpPr>
              <p:nvPr/>
            </p:nvSpPr>
            <p:spPr bwMode="auto">
              <a:xfrm>
                <a:off x="2974975" y="4883150"/>
                <a:ext cx="1063625" cy="0"/>
              </a:xfrm>
              <a:prstGeom prst="line">
                <a:avLst/>
              </a:prstGeom>
              <a:noFill/>
              <a:ln w="127000">
                <a:solidFill>
                  <a:srgbClr val="C0C0C0"/>
                </a:solidFill>
                <a:round/>
                <a:headEnd type="none" w="sm" len="sm"/>
                <a:tailEnd type="none" w="sm" len="sm"/>
              </a:ln>
            </p:spPr>
            <p:txBody>
              <a:bodyPr/>
              <a:lstStyle/>
              <a:p>
                <a:endParaRPr lang="en-US"/>
              </a:p>
            </p:txBody>
          </p:sp>
          <p:sp>
            <p:nvSpPr>
              <p:cNvPr id="6174" name="Line 38"/>
              <p:cNvSpPr>
                <a:spLocks noChangeShapeType="1"/>
              </p:cNvSpPr>
              <p:nvPr/>
            </p:nvSpPr>
            <p:spPr bwMode="auto">
              <a:xfrm>
                <a:off x="2974975" y="5164138"/>
                <a:ext cx="1063625" cy="0"/>
              </a:xfrm>
              <a:prstGeom prst="line">
                <a:avLst/>
              </a:prstGeom>
              <a:noFill/>
              <a:ln w="127000">
                <a:solidFill>
                  <a:srgbClr val="C0C0C0"/>
                </a:solidFill>
                <a:round/>
                <a:headEnd type="none" w="sm" len="sm"/>
                <a:tailEnd type="none" w="sm" len="sm"/>
              </a:ln>
            </p:spPr>
            <p:txBody>
              <a:bodyPr/>
              <a:lstStyle/>
              <a:p>
                <a:endParaRPr lang="en-US"/>
              </a:p>
            </p:txBody>
          </p:sp>
          <p:sp>
            <p:nvSpPr>
              <p:cNvPr id="6175" name="Line 39"/>
              <p:cNvSpPr>
                <a:spLocks noChangeShapeType="1"/>
              </p:cNvSpPr>
              <p:nvPr/>
            </p:nvSpPr>
            <p:spPr bwMode="auto">
              <a:xfrm>
                <a:off x="2974975" y="5410200"/>
                <a:ext cx="1063625" cy="0"/>
              </a:xfrm>
              <a:prstGeom prst="line">
                <a:avLst/>
              </a:prstGeom>
              <a:noFill/>
              <a:ln w="127000">
                <a:solidFill>
                  <a:srgbClr val="C0C0C0"/>
                </a:solidFill>
                <a:round/>
                <a:headEnd type="none" w="sm" len="sm"/>
                <a:tailEnd type="none" w="sm" len="sm"/>
              </a:ln>
            </p:spPr>
            <p:txBody>
              <a:bodyPr/>
              <a:lstStyle/>
              <a:p>
                <a:endParaRPr lang="en-US"/>
              </a:p>
            </p:txBody>
          </p:sp>
          <p:sp>
            <p:nvSpPr>
              <p:cNvPr id="6176" name="Line 40"/>
              <p:cNvSpPr>
                <a:spLocks noChangeShapeType="1"/>
              </p:cNvSpPr>
              <p:nvPr/>
            </p:nvSpPr>
            <p:spPr bwMode="auto">
              <a:xfrm>
                <a:off x="2971800" y="5638800"/>
                <a:ext cx="609600" cy="0"/>
              </a:xfrm>
              <a:prstGeom prst="line">
                <a:avLst/>
              </a:prstGeom>
              <a:noFill/>
              <a:ln w="127000">
                <a:solidFill>
                  <a:schemeClr val="bg1"/>
                </a:solidFill>
                <a:round/>
                <a:headEnd type="none" w="sm" len="sm"/>
                <a:tailEnd type="none" w="sm" len="sm"/>
              </a:ln>
            </p:spPr>
            <p:txBody>
              <a:bodyPr/>
              <a:lstStyle/>
              <a:p>
                <a:endParaRPr lang="en-US"/>
              </a:p>
            </p:txBody>
          </p:sp>
          <p:sp>
            <p:nvSpPr>
              <p:cNvPr id="131115" name="Rectangle 43"/>
              <p:cNvSpPr>
                <a:spLocks noChangeArrowheads="1"/>
              </p:cNvSpPr>
              <p:nvPr/>
            </p:nvSpPr>
            <p:spPr bwMode="auto">
              <a:xfrm>
                <a:off x="401638" y="955675"/>
                <a:ext cx="1095677" cy="400752"/>
              </a:xfrm>
              <a:prstGeom prst="rect">
                <a:avLst/>
              </a:prstGeom>
              <a:noFill/>
              <a:ln w="9525">
                <a:noFill/>
                <a:miter lim="800000"/>
                <a:headEnd/>
                <a:tailEnd/>
              </a:ln>
              <a:effectLst/>
            </p:spPr>
            <p:txBody>
              <a:bodyPr wrap="none" lIns="92075" tIns="46038" rIns="92075" bIns="46038">
                <a:spAutoFit/>
              </a:bodyPr>
              <a:lstStyle/>
              <a:p>
                <a:pPr fontAlgn="auto">
                  <a:spcBef>
                    <a:spcPts val="0"/>
                  </a:spcBef>
                  <a:spcAft>
                    <a:spcPts val="0"/>
                  </a:spcAft>
                  <a:defRPr/>
                </a:pPr>
                <a:r>
                  <a:rPr lang="en-US" sz="2000" b="1" dirty="0">
                    <a:solidFill>
                      <a:srgbClr val="FFFF00"/>
                    </a:solidFill>
                    <a:effectLst>
                      <a:outerShdw blurRad="38100" dist="38100" dir="2700000" algn="tl">
                        <a:srgbClr val="000000"/>
                      </a:outerShdw>
                    </a:effectLst>
                    <a:latin typeface="+mn-lt"/>
                  </a:rPr>
                  <a:t>Hazards</a:t>
                </a:r>
              </a:p>
            </p:txBody>
          </p:sp>
          <p:sp>
            <p:nvSpPr>
              <p:cNvPr id="6180" name="Line 44"/>
              <p:cNvSpPr>
                <a:spLocks noChangeShapeType="1"/>
              </p:cNvSpPr>
              <p:nvPr/>
            </p:nvSpPr>
            <p:spPr bwMode="auto">
              <a:xfrm>
                <a:off x="2976563" y="5875338"/>
                <a:ext cx="165100" cy="0"/>
              </a:xfrm>
              <a:prstGeom prst="line">
                <a:avLst/>
              </a:prstGeom>
              <a:noFill/>
              <a:ln w="127000">
                <a:solidFill>
                  <a:schemeClr val="bg1"/>
                </a:solidFill>
                <a:round/>
                <a:headEnd type="none" w="sm" len="sm"/>
                <a:tailEnd type="none" w="sm" len="sm"/>
              </a:ln>
            </p:spPr>
            <p:txBody>
              <a:bodyPr/>
              <a:lstStyle/>
              <a:p>
                <a:endParaRPr lang="en-US"/>
              </a:p>
            </p:txBody>
          </p:sp>
        </p:grpSp>
      </p:grpSp>
      <p:sp>
        <p:nvSpPr>
          <p:cNvPr id="44" name="Title 43"/>
          <p:cNvSpPr>
            <a:spLocks noGrp="1"/>
          </p:cNvSpPr>
          <p:nvPr>
            <p:ph type="title"/>
          </p:nvPr>
        </p:nvSpPr>
        <p:spPr>
          <a:xfrm>
            <a:off x="2057400" y="304800"/>
            <a:ext cx="6324600" cy="715962"/>
          </a:xfrm>
        </p:spPr>
        <p:txBody>
          <a:bodyPr>
            <a:scene3d>
              <a:camera prst="orthographicFront"/>
              <a:lightRig rig="threePt" dir="t"/>
            </a:scene3d>
            <a:sp3d extrusionH="57150">
              <a:bevelT w="38100" h="38100"/>
            </a:sp3d>
          </a:bodyPr>
          <a:lstStyle/>
          <a:p>
            <a:r>
              <a:rPr lang="en-US" b="1" dirty="0" smtClean="0">
                <a:solidFill>
                  <a:srgbClr val="FFC000"/>
                </a:solidFill>
              </a:rPr>
              <a:t>Hawaii’s Hazard Profile</a:t>
            </a:r>
            <a:endParaRPr lang="en-US" b="1" dirty="0">
              <a:solidFill>
                <a:srgbClr val="FFC000"/>
              </a:solidFill>
            </a:endParaRPr>
          </a:p>
        </p:txBody>
      </p:sp>
      <p:pic>
        <p:nvPicPr>
          <p:cNvPr id="46" name="Picture 45"/>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flipH="1">
            <a:off x="7772400" y="5410200"/>
            <a:ext cx="1676400" cy="1447800"/>
          </a:xfrm>
          <a:prstGeom prst="rect">
            <a:avLst/>
          </a:prstGeom>
        </p:spPr>
      </p:pic>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PresenterMedia.com Animated Layout">
  <a:themeElements>
    <a:clrScheme name="Custom 10">
      <a:dk1>
        <a:sysClr val="windowText" lastClr="000000"/>
      </a:dk1>
      <a:lt1>
        <a:sysClr val="window" lastClr="FFFFFF"/>
      </a:lt1>
      <a:dk2>
        <a:srgbClr val="4E5B6F"/>
      </a:dk2>
      <a:lt2>
        <a:srgbClr val="FFCC66"/>
      </a:lt2>
      <a:accent1>
        <a:srgbClr val="3E5E82"/>
      </a:accent1>
      <a:accent2>
        <a:srgbClr val="C83B38"/>
      </a:accent2>
      <a:accent3>
        <a:srgbClr val="FEB80A"/>
      </a:accent3>
      <a:accent4>
        <a:srgbClr val="CC6600"/>
      </a:accent4>
      <a:accent5>
        <a:srgbClr val="D48C2C"/>
      </a:accent5>
      <a:accent6>
        <a:srgbClr val="99CC00"/>
      </a:accent6>
      <a:hlink>
        <a:srgbClr val="EB8803"/>
      </a:hlink>
      <a:folHlink>
        <a:srgbClr val="5F7791"/>
      </a:folHlink>
    </a:clrScheme>
    <a:fontScheme name="reflective ball">
      <a:majorFont>
        <a:latin typeface="Franklin Gothic Heavy"/>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PresenterMedia.com Static Theme">
  <a:themeElements>
    <a:clrScheme name="Custom 10">
      <a:dk1>
        <a:sysClr val="windowText" lastClr="000000"/>
      </a:dk1>
      <a:lt1>
        <a:sysClr val="window" lastClr="FFFFFF"/>
      </a:lt1>
      <a:dk2>
        <a:srgbClr val="4E5B6F"/>
      </a:dk2>
      <a:lt2>
        <a:srgbClr val="FFCC66"/>
      </a:lt2>
      <a:accent1>
        <a:srgbClr val="3E5E82"/>
      </a:accent1>
      <a:accent2>
        <a:srgbClr val="C83B38"/>
      </a:accent2>
      <a:accent3>
        <a:srgbClr val="FEB80A"/>
      </a:accent3>
      <a:accent4>
        <a:srgbClr val="CC6600"/>
      </a:accent4>
      <a:accent5>
        <a:srgbClr val="D48C2C"/>
      </a:accent5>
      <a:accent6>
        <a:srgbClr val="99CC00"/>
      </a:accent6>
      <a:hlink>
        <a:srgbClr val="EB8803"/>
      </a:hlink>
      <a:folHlink>
        <a:srgbClr val="5F7791"/>
      </a:folHlink>
    </a:clrScheme>
    <a:fontScheme name="reflective ball">
      <a:majorFont>
        <a:latin typeface="Franklin Gothic Heavy"/>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EDAF25521A62F94389B6AA90F47A66E1" ma:contentTypeVersion="0" ma:contentTypeDescription="Create a new document." ma:contentTypeScope="" ma:versionID="3728d9f671f9de3c395f62e4ac2e70d7">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Props1.xml><?xml version="1.0" encoding="utf-8"?>
<ds:datastoreItem xmlns:ds="http://schemas.openxmlformats.org/officeDocument/2006/customXml" ds:itemID="{46F889B5-A9AC-4869-929C-6FA6215F0D26}">
  <ds:schemaRefs>
    <ds:schemaRef ds:uri="http://schemas.microsoft.com/office/2006/metadata/properties"/>
  </ds:schemaRefs>
</ds:datastoreItem>
</file>

<file path=customXml/itemProps2.xml><?xml version="1.0" encoding="utf-8"?>
<ds:datastoreItem xmlns:ds="http://schemas.openxmlformats.org/officeDocument/2006/customXml" ds:itemID="{9A6CB898-0C7E-4AD1-9952-D0A39E0F1244}">
  <ds:schemaRefs>
    <ds:schemaRef ds:uri="http://schemas.microsoft.com/sharepoint/v3/contenttype/forms"/>
  </ds:schemaRefs>
</ds:datastoreItem>
</file>

<file path=customXml/itemProps3.xml><?xml version="1.0" encoding="utf-8"?>
<ds:datastoreItem xmlns:ds="http://schemas.openxmlformats.org/officeDocument/2006/customXml" ds:itemID="{C727F482-3DE2-4F87-8961-09551185595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docProps/app.xml><?xml version="1.0" encoding="utf-8"?>
<Properties xmlns="http://schemas.openxmlformats.org/officeDocument/2006/extended-properties" xmlns:vt="http://schemas.openxmlformats.org/officeDocument/2006/docPropsVTypes">
  <TotalTime>3658</TotalTime>
  <Words>5138</Words>
  <Application>Microsoft Office PowerPoint</Application>
  <PresentationFormat>On-screen Show (4:3)</PresentationFormat>
  <Paragraphs>814</Paragraphs>
  <Slides>48</Slides>
  <Notes>48</Notes>
  <HiddenSlides>1</HiddenSlides>
  <MMClips>2</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48</vt:i4>
      </vt:variant>
    </vt:vector>
  </HeadingPairs>
  <TitlesOfParts>
    <vt:vector size="51" baseType="lpstr">
      <vt:lpstr>PresenterMedia.com Animated Layout</vt:lpstr>
      <vt:lpstr>PresenterMedia.com Static Theme</vt:lpstr>
      <vt:lpstr>Clip</vt:lpstr>
      <vt:lpstr> BEING PREPARED FOR A NATURAL DISASTER</vt:lpstr>
      <vt:lpstr>WELCOME</vt:lpstr>
      <vt:lpstr>Slide 3</vt:lpstr>
      <vt:lpstr>Natural Disaster Preparedness</vt:lpstr>
      <vt:lpstr>When your state  calls , will your family be ready  with you? Or without you?</vt:lpstr>
      <vt:lpstr>So why is preparedness so important in paradise?</vt:lpstr>
      <vt:lpstr>Natural Hazards CAN Happen Here</vt:lpstr>
      <vt:lpstr>Other Natural Hazards</vt:lpstr>
      <vt:lpstr>Hawaii’s Hazard Profile</vt:lpstr>
      <vt:lpstr>Be Informed: Emergencies Happen</vt:lpstr>
      <vt:lpstr>Hurricane Preparedness</vt:lpstr>
      <vt:lpstr>Tropical Storms Vs. Hurricanes</vt:lpstr>
      <vt:lpstr>Hurricanes:   A Dangerous Triple Threat</vt:lpstr>
      <vt:lpstr>           Hurricane Season</vt:lpstr>
      <vt:lpstr>Hurricane: Saffir-Simpson ScaleCategory 1: 74-95mph  1  2 Category 2: 96-110mph Category 3: 111-130mph   3  4 Category 4: 131-155mph Category 5: 156+    5 Hurricane/Tropical Storm Watch: Hurricane/Tropical Storm conditions are possible within 48 hours. Hurricane/Tropical Storm Warning: Hurricane/Tropical Storm conditions are expected within 36 hours.  </vt:lpstr>
      <vt:lpstr>Post Hurricane Landfall Do's and Don’ts</vt:lpstr>
      <vt:lpstr>Post Hurricane Landfall</vt:lpstr>
      <vt:lpstr>Storm Surge/Flood</vt:lpstr>
      <vt:lpstr>title</vt:lpstr>
      <vt:lpstr>Earthquakes</vt:lpstr>
      <vt:lpstr> Earthquakes</vt:lpstr>
      <vt:lpstr>Tsunami</vt:lpstr>
      <vt:lpstr>Tsunami Fact</vt:lpstr>
      <vt:lpstr>  Tsunami Notifications</vt:lpstr>
      <vt:lpstr>Slide 25</vt:lpstr>
      <vt:lpstr>Evacuation Zones</vt:lpstr>
      <vt:lpstr>Slide 27</vt:lpstr>
      <vt:lpstr>Slide 28</vt:lpstr>
      <vt:lpstr>Tsunami Actions</vt:lpstr>
      <vt:lpstr>Tornados</vt:lpstr>
      <vt:lpstr>Tornados </vt:lpstr>
      <vt:lpstr>Tornados</vt:lpstr>
      <vt:lpstr>Be Informed</vt:lpstr>
      <vt:lpstr>Slide 34</vt:lpstr>
      <vt:lpstr>Slide 35</vt:lpstr>
      <vt:lpstr>Have a Plan</vt:lpstr>
      <vt:lpstr>Have a plan: Family Readiness</vt:lpstr>
      <vt:lpstr> Have a Plan: Discuss your options       </vt:lpstr>
      <vt:lpstr>Have a Communications Plan:  Keep in Touch</vt:lpstr>
      <vt:lpstr> Make a Kit   </vt:lpstr>
      <vt:lpstr>Pre Made Kits</vt:lpstr>
      <vt:lpstr>Slide 42</vt:lpstr>
      <vt:lpstr>If Disaster Strikes</vt:lpstr>
      <vt:lpstr>Contact Information</vt:lpstr>
      <vt:lpstr>Check on Learning</vt:lpstr>
      <vt:lpstr>Other Resources</vt:lpstr>
      <vt:lpstr>BE READY!! Questions!</vt:lpstr>
      <vt:lpstr>Commander Requirements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PresenterMedia.com</dc:creator>
  <cp:lastModifiedBy>bobbiemarie.huntley</cp:lastModifiedBy>
  <cp:revision>203</cp:revision>
  <dcterms:created xsi:type="dcterms:W3CDTF">2010-10-20T20:28:13Z</dcterms:created>
  <dcterms:modified xsi:type="dcterms:W3CDTF">2012-07-17T21:15:43Z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0x010100EDAF25521A62F94389B6AA90F47A66E1</vt:lpwstr>
  </property>
</Properties>
</file>